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0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38" r:id="rId1"/>
  </p:sldMasterIdLst>
  <p:sldIdLst>
    <p:sldId id="256" r:id="rId2"/>
    <p:sldId id="275" r:id="rId3"/>
    <p:sldId id="257" r:id="rId4"/>
    <p:sldId id="260" r:id="rId5"/>
    <p:sldId id="259" r:id="rId6"/>
    <p:sldId id="258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6" r:id="rId21"/>
    <p:sldId id="274" r:id="rId2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AA8C"/>
    <a:srgbClr val="C5C5C4"/>
    <a:srgbClr val="790748"/>
    <a:srgbClr val="014B18"/>
    <a:srgbClr val="7808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5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C142-EA37-4D5D-95FC-5AD04517E0C7}" type="datetimeFigureOut">
              <a:rPr lang="tr-TR" smtClean="0"/>
              <a:t>3.6.2022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2A8C7C6-EA57-4CBC-978C-1F4E51C815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998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C142-EA37-4D5D-95FC-5AD04517E0C7}" type="datetimeFigureOut">
              <a:rPr lang="tr-TR" smtClean="0"/>
              <a:t>3.6.2022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2A8C7C6-EA57-4CBC-978C-1F4E51C815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5027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C142-EA37-4D5D-95FC-5AD04517E0C7}" type="datetimeFigureOut">
              <a:rPr lang="tr-TR" smtClean="0"/>
              <a:t>3.6.2022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2A8C7C6-EA57-4CBC-978C-1F4E51C8156A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89796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C142-EA37-4D5D-95FC-5AD04517E0C7}" type="datetimeFigureOut">
              <a:rPr lang="tr-TR" smtClean="0"/>
              <a:t>3.6.2022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2A8C7C6-EA57-4CBC-978C-1F4E51C815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13810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C142-EA37-4D5D-95FC-5AD04517E0C7}" type="datetimeFigureOut">
              <a:rPr lang="tr-TR" smtClean="0"/>
              <a:t>3.6.2022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2A8C7C6-EA57-4CBC-978C-1F4E51C8156A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4911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C142-EA37-4D5D-95FC-5AD04517E0C7}" type="datetimeFigureOut">
              <a:rPr lang="tr-TR" smtClean="0"/>
              <a:t>3.6.2022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2A8C7C6-EA57-4CBC-978C-1F4E51C815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88591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C142-EA37-4D5D-95FC-5AD04517E0C7}" type="datetimeFigureOut">
              <a:rPr lang="tr-TR" smtClean="0"/>
              <a:t>3.6.2022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C7C6-EA57-4CBC-978C-1F4E51C815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2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C142-EA37-4D5D-95FC-5AD04517E0C7}" type="datetimeFigureOut">
              <a:rPr lang="tr-TR" smtClean="0"/>
              <a:t>3.6.2022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C7C6-EA57-4CBC-978C-1F4E51C815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4034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C142-EA37-4D5D-95FC-5AD04517E0C7}" type="datetimeFigureOut">
              <a:rPr lang="tr-TR" smtClean="0"/>
              <a:t>3.6.2022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C7C6-EA57-4CBC-978C-1F4E51C815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5042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C142-EA37-4D5D-95FC-5AD04517E0C7}" type="datetimeFigureOut">
              <a:rPr lang="tr-TR" smtClean="0"/>
              <a:t>3.6.2022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2A8C7C6-EA57-4CBC-978C-1F4E51C815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8969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C142-EA37-4D5D-95FC-5AD04517E0C7}" type="datetimeFigureOut">
              <a:rPr lang="tr-TR" smtClean="0"/>
              <a:t>3.6.2022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2A8C7C6-EA57-4CBC-978C-1F4E51C815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1515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C142-EA37-4D5D-95FC-5AD04517E0C7}" type="datetimeFigureOut">
              <a:rPr lang="tr-TR" smtClean="0"/>
              <a:t>3.6.2022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2A8C7C6-EA57-4CBC-978C-1F4E51C815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670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C142-EA37-4D5D-95FC-5AD04517E0C7}" type="datetimeFigureOut">
              <a:rPr lang="tr-TR" smtClean="0"/>
              <a:t>3.6.2022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C7C6-EA57-4CBC-978C-1F4E51C815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1511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C142-EA37-4D5D-95FC-5AD04517E0C7}" type="datetimeFigureOut">
              <a:rPr lang="tr-TR" smtClean="0"/>
              <a:t>3.6.2022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C7C6-EA57-4CBC-978C-1F4E51C815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784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C142-EA37-4D5D-95FC-5AD04517E0C7}" type="datetimeFigureOut">
              <a:rPr lang="tr-TR" smtClean="0"/>
              <a:t>3.6.2022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C7C6-EA57-4CBC-978C-1F4E51C815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3834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C142-EA37-4D5D-95FC-5AD04517E0C7}" type="datetimeFigureOut">
              <a:rPr lang="tr-TR" smtClean="0"/>
              <a:t>3.6.2022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2A8C7C6-EA57-4CBC-978C-1F4E51C815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393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9C142-EA37-4D5D-95FC-5AD04517E0C7}" type="datetimeFigureOut">
              <a:rPr lang="tr-TR" smtClean="0"/>
              <a:t>3.6.2022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2A8C7C6-EA57-4CBC-978C-1F4E51C815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7034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9" r:id="rId1"/>
    <p:sldLayoutId id="2147484440" r:id="rId2"/>
    <p:sldLayoutId id="2147484441" r:id="rId3"/>
    <p:sldLayoutId id="2147484442" r:id="rId4"/>
    <p:sldLayoutId id="2147484443" r:id="rId5"/>
    <p:sldLayoutId id="2147484444" r:id="rId6"/>
    <p:sldLayoutId id="2147484445" r:id="rId7"/>
    <p:sldLayoutId id="2147484446" r:id="rId8"/>
    <p:sldLayoutId id="2147484447" r:id="rId9"/>
    <p:sldLayoutId id="2147484448" r:id="rId10"/>
    <p:sldLayoutId id="2147484449" r:id="rId11"/>
    <p:sldLayoutId id="2147484450" r:id="rId12"/>
    <p:sldLayoutId id="2147484451" r:id="rId13"/>
    <p:sldLayoutId id="2147484452" r:id="rId14"/>
    <p:sldLayoutId id="2147484453" r:id="rId15"/>
    <p:sldLayoutId id="214748445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156605" y="992038"/>
            <a:ext cx="7746520" cy="1725283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ARILARIN </a:t>
            </a:r>
            <a:r>
              <a:rPr lang="tr-TR" dirty="0" smtClean="0">
                <a:solidFill>
                  <a:srgbClr val="FF0000"/>
                </a:solidFill>
              </a:rPr>
              <a:t>BAKTERİYEL</a:t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>HASTALIKLARI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156605" y="3735237"/>
            <a:ext cx="7746520" cy="2613805"/>
          </a:xfrm>
        </p:spPr>
        <p:txBody>
          <a:bodyPr>
            <a:normAutofit/>
          </a:bodyPr>
          <a:lstStyle/>
          <a:p>
            <a:r>
              <a:rPr lang="tr-TR" sz="2000" dirty="0" smtClean="0"/>
              <a:t> </a:t>
            </a:r>
          </a:p>
          <a:p>
            <a:endParaRPr lang="tr-TR" sz="2000" b="1" dirty="0">
              <a:solidFill>
                <a:srgbClr val="002060"/>
              </a:solidFill>
            </a:endParaRPr>
          </a:p>
          <a:p>
            <a:endParaRPr lang="tr-TR" sz="2000" b="1" dirty="0" smtClean="0">
              <a:solidFill>
                <a:srgbClr val="002060"/>
              </a:solidFill>
            </a:endParaRPr>
          </a:p>
          <a:p>
            <a:pPr algn="ctr"/>
            <a:r>
              <a:rPr lang="tr-TR" sz="2000" dirty="0" smtClean="0">
                <a:solidFill>
                  <a:srgbClr val="002060"/>
                </a:solidFill>
              </a:rPr>
              <a:t>KONYA </a:t>
            </a:r>
            <a:r>
              <a:rPr lang="tr-TR" sz="2000">
                <a:solidFill>
                  <a:srgbClr val="002060"/>
                </a:solidFill>
              </a:rPr>
              <a:t>VETERİNER </a:t>
            </a:r>
            <a:r>
              <a:rPr lang="tr-TR" sz="2000" smtClean="0">
                <a:solidFill>
                  <a:srgbClr val="002060"/>
                </a:solidFill>
              </a:rPr>
              <a:t>KONTROL</a:t>
            </a:r>
            <a:endParaRPr lang="tr-TR" sz="2000" dirty="0">
              <a:solidFill>
                <a:srgbClr val="002060"/>
              </a:solidFill>
            </a:endParaRPr>
          </a:p>
          <a:p>
            <a:pPr algn="ctr"/>
            <a:r>
              <a:rPr lang="tr-TR" sz="2000" smtClean="0">
                <a:solidFill>
                  <a:srgbClr val="002060"/>
                </a:solidFill>
              </a:rPr>
              <a:t>ENSTİTÜSÜ </a:t>
            </a:r>
            <a:r>
              <a:rPr lang="tr-TR" sz="2000" dirty="0" smtClean="0">
                <a:solidFill>
                  <a:srgbClr val="002060"/>
                </a:solidFill>
              </a:rPr>
              <a:t>MÜDÜRLÜĞÜ</a:t>
            </a:r>
          </a:p>
          <a:p>
            <a:pPr algn="ctr"/>
            <a:r>
              <a:rPr lang="tr-TR" sz="2000" dirty="0">
                <a:solidFill>
                  <a:srgbClr val="002060"/>
                </a:solidFill>
              </a:rPr>
              <a:t> </a:t>
            </a:r>
            <a:r>
              <a:rPr lang="tr-TR" sz="2000" dirty="0" smtClean="0">
                <a:solidFill>
                  <a:srgbClr val="002060"/>
                </a:solidFill>
              </a:rPr>
              <a:t>                                     </a:t>
            </a:r>
            <a:endParaRPr lang="tr-TR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832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 </a:t>
            </a:r>
            <a:r>
              <a:rPr lang="tr-TR" dirty="0" smtClean="0"/>
              <a:t>   </a:t>
            </a:r>
            <a:r>
              <a:rPr lang="tr-TR" dirty="0">
                <a:solidFill>
                  <a:srgbClr val="00B050"/>
                </a:solidFill>
              </a:rPr>
              <a:t>AVRUPA YAVRU ÇÜRÜKLÜĞÜ</a:t>
            </a:r>
            <a:br>
              <a:rPr lang="tr-TR" dirty="0">
                <a:solidFill>
                  <a:srgbClr val="00B050"/>
                </a:solidFill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794294"/>
            <a:ext cx="8915400" cy="4116928"/>
          </a:xfrm>
          <a:blipFill>
            <a:blip r:embed="rId2"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r>
              <a:rPr lang="tr-TR" dirty="0" smtClean="0"/>
              <a:t>Etken </a:t>
            </a:r>
            <a:r>
              <a:rPr lang="tr-TR" dirty="0" err="1"/>
              <a:t>Melisacoccus</a:t>
            </a:r>
            <a:r>
              <a:rPr lang="tr-TR" dirty="0"/>
              <a:t> </a:t>
            </a:r>
            <a:r>
              <a:rPr lang="tr-TR" dirty="0" err="1"/>
              <a:t>pluton</a:t>
            </a:r>
            <a:r>
              <a:rPr lang="tr-TR" dirty="0"/>
              <a:t> isimli bir bakteri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Sporsuz bir bakteridir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Larvanın kendisini öldürmez onun yiyeceğine ortak olur onun aç kalmasına neden olarak larvayı öldürür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sz="2000" dirty="0" smtClean="0">
                <a:solidFill>
                  <a:srgbClr val="FF0000"/>
                </a:solidFill>
              </a:rPr>
              <a:t>      Bulaşma</a:t>
            </a:r>
            <a:endParaRPr lang="tr-TR" sz="2000" dirty="0">
              <a:solidFill>
                <a:srgbClr val="FF0000"/>
              </a:solidFill>
            </a:endParaRPr>
          </a:p>
          <a:p>
            <a:r>
              <a:rPr lang="tr-TR" dirty="0"/>
              <a:t>Amerikan Yavru Çürüğünde olduğu gibi;</a:t>
            </a:r>
          </a:p>
          <a:p>
            <a:r>
              <a:rPr lang="tr-TR" dirty="0"/>
              <a:t>Larvaların hastalık etkeni bulaşmış gıdaları almasıyla.</a:t>
            </a:r>
          </a:p>
          <a:p>
            <a:r>
              <a:rPr lang="tr-TR" dirty="0"/>
              <a:t>Kovanlar </a:t>
            </a:r>
            <a:r>
              <a:rPr lang="tr-TR" dirty="0" smtClean="0"/>
              <a:t>arasında </a:t>
            </a:r>
            <a:r>
              <a:rPr lang="tr-TR" dirty="0"/>
              <a:t>arı, bal, petek </a:t>
            </a:r>
            <a:r>
              <a:rPr lang="tr-TR" dirty="0" err="1"/>
              <a:t>v.s</a:t>
            </a:r>
            <a:r>
              <a:rPr lang="tr-TR" dirty="0"/>
              <a:t> nakilleri sırasında.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719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 </a:t>
            </a:r>
            <a:r>
              <a:rPr lang="tr-TR" dirty="0" smtClean="0"/>
              <a:t> </a:t>
            </a:r>
            <a:r>
              <a:rPr lang="tr-TR" dirty="0">
                <a:solidFill>
                  <a:srgbClr val="7030A0"/>
                </a:solidFill>
              </a:rPr>
              <a:t>TEŞHİS</a:t>
            </a:r>
            <a:br>
              <a:rPr lang="tr-TR" dirty="0">
                <a:solidFill>
                  <a:srgbClr val="7030A0"/>
                </a:solidFill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742536"/>
            <a:ext cx="8915400" cy="4537494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tr-TR" dirty="0" smtClean="0"/>
              <a:t>Teşhis </a:t>
            </a:r>
            <a:r>
              <a:rPr lang="tr-TR" dirty="0"/>
              <a:t>larva öldükten sonra yapılabilir.</a:t>
            </a:r>
          </a:p>
          <a:p>
            <a:r>
              <a:rPr lang="tr-TR" dirty="0"/>
              <a:t>Kovan kapağı açıldığında kokuşmuş balık </a:t>
            </a:r>
            <a:r>
              <a:rPr lang="tr-TR" dirty="0" smtClean="0"/>
              <a:t>kokusunu </a:t>
            </a:r>
            <a:r>
              <a:rPr lang="tr-TR" dirty="0"/>
              <a:t>andıran ekşi bir koku duyulur.</a:t>
            </a:r>
          </a:p>
          <a:p>
            <a:r>
              <a:rPr lang="tr-TR" dirty="0"/>
              <a:t>Yavru gözlerinde çökme ve delikler vardır.</a:t>
            </a:r>
          </a:p>
          <a:p>
            <a:r>
              <a:rPr lang="tr-TR" dirty="0" err="1"/>
              <a:t>Petekde</a:t>
            </a:r>
            <a:r>
              <a:rPr lang="tr-TR" dirty="0"/>
              <a:t> gözler düzensizdir bulmaca gibi </a:t>
            </a:r>
            <a:r>
              <a:rPr lang="tr-TR" dirty="0" smtClean="0"/>
              <a:t>bir </a:t>
            </a:r>
            <a:r>
              <a:rPr lang="tr-TR" dirty="0"/>
              <a:t>görüntü vardır.</a:t>
            </a:r>
          </a:p>
          <a:p>
            <a:r>
              <a:rPr lang="tr-TR" dirty="0"/>
              <a:t>Ölü larvalar petek gözünün </a:t>
            </a:r>
            <a:r>
              <a:rPr lang="tr-TR" dirty="0" smtClean="0"/>
              <a:t>dibine yığılmıştır.</a:t>
            </a:r>
          </a:p>
          <a:p>
            <a:r>
              <a:rPr lang="tr-TR" dirty="0" smtClean="0"/>
              <a:t> </a:t>
            </a:r>
            <a:r>
              <a:rPr lang="tr-TR" dirty="0"/>
              <a:t>Kibrit çöpüyle çekildiğinde uzama </a:t>
            </a:r>
            <a:r>
              <a:rPr lang="tr-TR" dirty="0" smtClean="0"/>
              <a:t>görülmez</a:t>
            </a:r>
            <a:r>
              <a:rPr lang="tr-TR" dirty="0"/>
              <a:t>.</a:t>
            </a:r>
          </a:p>
          <a:p>
            <a:r>
              <a:rPr lang="tr-TR" dirty="0"/>
              <a:t>Ölen larvalar peteğe yapışmadığından işçi arılar tarafından kolayca dışarı atılır.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27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 </a:t>
            </a:r>
            <a:br>
              <a:rPr lang="tr-TR" dirty="0" smtClean="0"/>
            </a:br>
            <a:r>
              <a:rPr lang="tr-TR" dirty="0"/>
              <a:t> </a:t>
            </a:r>
            <a:r>
              <a:rPr lang="tr-TR" dirty="0" smtClean="0"/>
              <a:t> </a:t>
            </a:r>
            <a:r>
              <a:rPr lang="tr-TR" dirty="0">
                <a:solidFill>
                  <a:srgbClr val="790748"/>
                </a:solidFill>
              </a:rPr>
              <a:t>TEDAVİ</a:t>
            </a:r>
            <a:br>
              <a:rPr lang="tr-TR" dirty="0">
                <a:solidFill>
                  <a:srgbClr val="790748"/>
                </a:solidFill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tr-TR" dirty="0" smtClean="0"/>
              <a:t>Larvanın </a:t>
            </a:r>
            <a:r>
              <a:rPr lang="tr-TR" dirty="0"/>
              <a:t>açlıktan ölmemesi için bol besin takviyesi yapılmalıdır.</a:t>
            </a:r>
          </a:p>
          <a:p>
            <a:r>
              <a:rPr lang="tr-TR" dirty="0"/>
              <a:t>Larva dönemini atlatan ergin arıda hastalık meydana gelemeyecektir.</a:t>
            </a:r>
          </a:p>
          <a:p>
            <a:r>
              <a:rPr lang="tr-TR" dirty="0"/>
              <a:t>Tedavide antibiyotik kullanımı kesinlikle önerilmez.</a:t>
            </a:r>
          </a:p>
          <a:p>
            <a:r>
              <a:rPr lang="tr-TR" dirty="0"/>
              <a:t>Hasta çerçeveler imha edilerek hastalığın yayılması önlenir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</a:t>
            </a:r>
            <a:r>
              <a:rPr lang="tr-TR" sz="2000" dirty="0" smtClean="0">
                <a:solidFill>
                  <a:srgbClr val="FF0000"/>
                </a:solidFill>
              </a:rPr>
              <a:t>KORUNMA</a:t>
            </a:r>
            <a:endParaRPr lang="tr-TR" sz="2000" dirty="0">
              <a:solidFill>
                <a:srgbClr val="FF0000"/>
              </a:solidFill>
            </a:endParaRPr>
          </a:p>
          <a:p>
            <a:r>
              <a:rPr lang="tr-TR" dirty="0"/>
              <a:t>Temizliğe dikkat edilmelidir. </a:t>
            </a:r>
          </a:p>
          <a:p>
            <a:r>
              <a:rPr lang="tr-TR" dirty="0"/>
              <a:t>Hasta kovanlardan bal</a:t>
            </a:r>
            <a:r>
              <a:rPr lang="tr-TR" dirty="0" smtClean="0"/>
              <a:t>, petek </a:t>
            </a:r>
            <a:r>
              <a:rPr lang="tr-TR" dirty="0"/>
              <a:t>,polen gibi ürünlerin sağlıklı kovanlara verilmemesi gerekir.  </a:t>
            </a:r>
          </a:p>
          <a:p>
            <a:r>
              <a:rPr lang="tr-TR" dirty="0"/>
              <a:t>Sağlıklı çerçevelere besin takviyesi </a:t>
            </a:r>
            <a:r>
              <a:rPr lang="tr-TR" dirty="0" smtClean="0"/>
              <a:t>yapılmalıdır.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6514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14430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 </a:t>
            </a:r>
            <a:br>
              <a:rPr lang="tr-TR" dirty="0" smtClean="0"/>
            </a:br>
            <a:r>
              <a:rPr lang="tr-TR" dirty="0"/>
              <a:t> </a:t>
            </a:r>
            <a:r>
              <a:rPr lang="tr-TR" dirty="0" smtClean="0"/>
              <a:t> </a:t>
            </a:r>
            <a:r>
              <a:rPr lang="tr-TR" dirty="0">
                <a:solidFill>
                  <a:srgbClr val="FF0000"/>
                </a:solidFill>
              </a:rPr>
              <a:t>ADİ YAVRU ÇÜRÜKLÜĞÜ</a:t>
            </a:r>
            <a:br>
              <a:rPr lang="tr-TR" dirty="0">
                <a:solidFill>
                  <a:srgbClr val="FF0000"/>
                </a:solidFill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768415"/>
            <a:ext cx="8915400" cy="4865297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tr-TR" dirty="0" smtClean="0"/>
              <a:t>Larvanın </a:t>
            </a:r>
            <a:r>
              <a:rPr lang="tr-TR" dirty="0"/>
              <a:t>normal </a:t>
            </a:r>
            <a:r>
              <a:rPr lang="tr-TR" dirty="0" err="1"/>
              <a:t>mikroflorasında</a:t>
            </a:r>
            <a:r>
              <a:rPr lang="tr-TR" dirty="0"/>
              <a:t> bulunan normalde hastalık yapmayan bakterilerin dış ortam şartlarının </a:t>
            </a:r>
            <a:r>
              <a:rPr lang="tr-TR" dirty="0" err="1"/>
              <a:t>kötüeşmesiyle</a:t>
            </a:r>
            <a:r>
              <a:rPr lang="tr-TR" dirty="0"/>
              <a:t> hastalık meydana getirmeleri.</a:t>
            </a:r>
          </a:p>
          <a:p>
            <a:r>
              <a:rPr lang="tr-TR" dirty="0"/>
              <a:t>Etken;</a:t>
            </a:r>
          </a:p>
          <a:p>
            <a:r>
              <a:rPr lang="tr-TR" dirty="0"/>
              <a:t>Beslenme yetersizliğinde</a:t>
            </a:r>
          </a:p>
          <a:p>
            <a:r>
              <a:rPr lang="tr-TR" dirty="0"/>
              <a:t>Ani ve yüksek sıcaklık değişimlerinde </a:t>
            </a:r>
          </a:p>
          <a:p>
            <a:r>
              <a:rPr lang="tr-TR" dirty="0"/>
              <a:t>Yüksek nemde </a:t>
            </a:r>
          </a:p>
          <a:p>
            <a:r>
              <a:rPr lang="tr-TR" dirty="0"/>
              <a:t>Larvanın direnci düştüğünde ortaya çıkar ve larvayı öldürür.</a:t>
            </a:r>
          </a:p>
          <a:p>
            <a:r>
              <a:rPr lang="tr-TR" dirty="0"/>
              <a:t>Ani sıcaklık artışlarında </a:t>
            </a:r>
            <a:r>
              <a:rPr lang="tr-TR" dirty="0" smtClean="0"/>
              <a:t>ana arı </a:t>
            </a:r>
            <a:r>
              <a:rPr lang="tr-TR" dirty="0"/>
              <a:t>geniş bir bölgeye </a:t>
            </a:r>
            <a:r>
              <a:rPr lang="tr-TR" dirty="0" smtClean="0"/>
              <a:t>yumurtlar </a:t>
            </a:r>
            <a:r>
              <a:rPr lang="tr-TR" dirty="0"/>
              <a:t>kovanda yeterli bakıcı arı bulunmadığından peteğin dışta kalan kısımlarındaki larvaların üşümesi ve aç </a:t>
            </a:r>
            <a:r>
              <a:rPr lang="tr-TR" dirty="0" smtClean="0"/>
              <a:t>kalmaları  larvaları hastalığa açık hale getirir.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55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 </a:t>
            </a:r>
            <a:r>
              <a:rPr lang="tr-TR" dirty="0" smtClean="0"/>
              <a:t>  </a:t>
            </a:r>
            <a:r>
              <a:rPr lang="tr-TR" dirty="0" smtClean="0">
                <a:solidFill>
                  <a:srgbClr val="00B0F0"/>
                </a:solidFill>
              </a:rPr>
              <a:t>Tedavi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tr-TR" dirty="0" smtClean="0"/>
              <a:t>Kıştan </a:t>
            </a:r>
            <a:r>
              <a:rPr lang="tr-TR" dirty="0"/>
              <a:t>çıkan arılara az çerçeve verilerek ana </a:t>
            </a:r>
            <a:r>
              <a:rPr lang="tr-TR" dirty="0" smtClean="0"/>
              <a:t>arının </a:t>
            </a:r>
            <a:r>
              <a:rPr lang="tr-TR" dirty="0"/>
              <a:t>yumurtlayacağı yer kısıtlanır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Kolonilerin yeterli düzeyde beslenmeleri </a:t>
            </a:r>
            <a:r>
              <a:rPr lang="tr-TR" dirty="0" smtClean="0"/>
              <a:t>sağlanır</a:t>
            </a:r>
            <a:r>
              <a:rPr lang="tr-TR" dirty="0"/>
              <a:t>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927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ARILARIN FUNGAL (MANTAR) HASTALIKLARI</a:t>
            </a:r>
            <a:br>
              <a:rPr lang="tr-TR" dirty="0">
                <a:solidFill>
                  <a:srgbClr val="FF0000"/>
                </a:solidFill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086045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tr-TR" dirty="0" err="1" smtClean="0"/>
              <a:t>Funguslar</a:t>
            </a:r>
            <a:r>
              <a:rPr lang="tr-TR" dirty="0" smtClean="0"/>
              <a:t> </a:t>
            </a:r>
            <a:r>
              <a:rPr lang="tr-TR" dirty="0"/>
              <a:t>doğada bolca </a:t>
            </a:r>
            <a:r>
              <a:rPr lang="tr-TR" dirty="0" err="1"/>
              <a:t>bulunurlar.Polenler</a:t>
            </a:r>
            <a:r>
              <a:rPr lang="tr-TR" dirty="0"/>
              <a:t> ve ergin arıların </a:t>
            </a:r>
            <a:r>
              <a:rPr lang="tr-TR" dirty="0" err="1"/>
              <a:t>tüyleride</a:t>
            </a:r>
            <a:r>
              <a:rPr lang="tr-TR" dirty="0"/>
              <a:t>  çok iyi birer </a:t>
            </a:r>
            <a:r>
              <a:rPr lang="tr-TR" dirty="0" err="1"/>
              <a:t>fungus</a:t>
            </a:r>
            <a:r>
              <a:rPr lang="tr-TR" dirty="0"/>
              <a:t> sporu taşıyıcılarıdır. </a:t>
            </a:r>
            <a:endParaRPr lang="tr-TR" dirty="0" smtClean="0"/>
          </a:p>
          <a:p>
            <a:endParaRPr lang="tr-TR" dirty="0"/>
          </a:p>
          <a:p>
            <a:r>
              <a:rPr lang="tr-TR" dirty="0" err="1"/>
              <a:t>Fungal</a:t>
            </a:r>
            <a:r>
              <a:rPr lang="tr-TR" dirty="0"/>
              <a:t> </a:t>
            </a:r>
            <a:r>
              <a:rPr lang="tr-TR" dirty="0" smtClean="0"/>
              <a:t>hastalıkların arılarda ortaya çıkma </a:t>
            </a:r>
            <a:r>
              <a:rPr lang="tr-TR" dirty="0"/>
              <a:t>n</a:t>
            </a:r>
            <a:r>
              <a:rPr lang="tr-TR" dirty="0" smtClean="0"/>
              <a:t>edenleri;</a:t>
            </a:r>
          </a:p>
          <a:p>
            <a:endParaRPr lang="tr-TR" dirty="0"/>
          </a:p>
          <a:p>
            <a:r>
              <a:rPr lang="tr-TR" dirty="0"/>
              <a:t>Düşük </a:t>
            </a:r>
            <a:r>
              <a:rPr lang="tr-TR" dirty="0" smtClean="0"/>
              <a:t>sıcaklık</a:t>
            </a:r>
          </a:p>
          <a:p>
            <a:endParaRPr lang="tr-TR" dirty="0"/>
          </a:p>
          <a:p>
            <a:r>
              <a:rPr lang="tr-TR" dirty="0"/>
              <a:t>Kovan içi nemin </a:t>
            </a:r>
            <a:r>
              <a:rPr lang="tr-TR" dirty="0" smtClean="0"/>
              <a:t>yükselmesi</a:t>
            </a:r>
          </a:p>
          <a:p>
            <a:endParaRPr lang="tr-TR" dirty="0"/>
          </a:p>
          <a:p>
            <a:r>
              <a:rPr lang="tr-TR" dirty="0"/>
              <a:t>Kovan içinde ergin arı azlığı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614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0070C0"/>
                </a:solidFill>
              </a:rPr>
              <a:t>KİREÇ HASTALIĞI</a:t>
            </a:r>
            <a:br>
              <a:rPr lang="tr-TR" dirty="0">
                <a:solidFill>
                  <a:srgbClr val="0070C0"/>
                </a:solidFill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311215"/>
            <a:ext cx="8915400" cy="5296619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tr-TR" dirty="0" smtClean="0"/>
              <a:t>Etken </a:t>
            </a:r>
            <a:r>
              <a:rPr lang="tr-TR" i="1" dirty="0" err="1"/>
              <a:t>Ascosphera</a:t>
            </a:r>
            <a:r>
              <a:rPr lang="tr-TR" i="1" dirty="0"/>
              <a:t> </a:t>
            </a:r>
            <a:r>
              <a:rPr lang="tr-TR" i="1" dirty="0" err="1"/>
              <a:t>apis</a:t>
            </a:r>
            <a:r>
              <a:rPr lang="tr-TR" i="1" dirty="0"/>
              <a:t> </a:t>
            </a:r>
            <a:r>
              <a:rPr lang="tr-TR" dirty="0"/>
              <a:t>isimli </a:t>
            </a:r>
            <a:r>
              <a:rPr lang="tr-TR" dirty="0" err="1"/>
              <a:t>fungus</a:t>
            </a:r>
            <a:r>
              <a:rPr lang="tr-TR" dirty="0"/>
              <a:t>.</a:t>
            </a:r>
          </a:p>
          <a:p>
            <a:r>
              <a:rPr lang="tr-TR" dirty="0"/>
              <a:t>Larva mumyalaşarak ayçiçeği </a:t>
            </a:r>
            <a:r>
              <a:rPr lang="tr-TR" dirty="0" smtClean="0"/>
              <a:t>çekirdeğine </a:t>
            </a:r>
            <a:r>
              <a:rPr lang="tr-TR" dirty="0"/>
              <a:t>benzer siyahımsı gri  şekil alır ve kovan önüne atılır.</a:t>
            </a:r>
          </a:p>
          <a:p>
            <a:r>
              <a:rPr lang="tr-TR" dirty="0"/>
              <a:t>Kış mevsiminden çıkıldığında ana arı yumurtlamaya başlar kovana 1-2 petek konması gerekirken daha çok yumurta elde etmek amacıyla 3-5 petek eklenirse ergin arılar bu peteklerin üzerine dağılırlar. Bir petek üzerine düşen ergin arı sayısı azalır. Kovandaki  yavrular üşür hava akımı </a:t>
            </a:r>
            <a:r>
              <a:rPr lang="tr-TR" dirty="0" smtClean="0"/>
              <a:t>nedeniyle kovanda </a:t>
            </a:r>
            <a:r>
              <a:rPr lang="tr-TR" dirty="0"/>
              <a:t>nem meydana gelir.</a:t>
            </a:r>
          </a:p>
          <a:p>
            <a:r>
              <a:rPr lang="tr-TR" dirty="0"/>
              <a:t>Bu olumsuz şartlar oluştuğunda larvalar üzerinde bulunan etkenin sporları çimlenmeye başlar zamanla larvayı çürütür.</a:t>
            </a:r>
          </a:p>
          <a:p>
            <a:r>
              <a:rPr lang="tr-TR" dirty="0"/>
              <a:t>Kireç hastalığının tanımak kolaydır</a:t>
            </a:r>
            <a:r>
              <a:rPr lang="tr-TR" dirty="0" smtClean="0"/>
              <a:t>. Yavru </a:t>
            </a:r>
            <a:r>
              <a:rPr lang="tr-TR" dirty="0"/>
              <a:t>çürüklerinde larva cıvık bir hal alırken kireç hastalığında larva sertleşmiş mumyalaşmış olduğundan daha kolay petek önüne atılır.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316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 </a:t>
            </a:r>
            <a:br>
              <a:rPr lang="tr-TR" dirty="0" smtClean="0"/>
            </a:br>
            <a:r>
              <a:rPr lang="tr-TR" dirty="0"/>
              <a:t> </a:t>
            </a:r>
            <a:r>
              <a:rPr lang="tr-TR" dirty="0" smtClean="0"/>
              <a:t> </a:t>
            </a:r>
            <a:r>
              <a:rPr lang="tr-TR" dirty="0" smtClean="0">
                <a:solidFill>
                  <a:srgbClr val="0070C0"/>
                </a:solidFill>
              </a:rPr>
              <a:t>TAŞ </a:t>
            </a:r>
            <a:r>
              <a:rPr lang="tr-TR" dirty="0">
                <a:solidFill>
                  <a:srgbClr val="0070C0"/>
                </a:solidFill>
              </a:rPr>
              <a:t>HASTALIĞI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tr-TR" dirty="0" smtClean="0"/>
              <a:t>Etkenler </a:t>
            </a:r>
            <a:r>
              <a:rPr lang="tr-TR" i="1" dirty="0" err="1"/>
              <a:t>Aspergillus</a:t>
            </a:r>
            <a:r>
              <a:rPr lang="tr-TR" i="1" dirty="0"/>
              <a:t> </a:t>
            </a:r>
            <a:r>
              <a:rPr lang="tr-TR" i="1" dirty="0" err="1"/>
              <a:t>flavus</a:t>
            </a:r>
            <a:r>
              <a:rPr lang="tr-TR" i="1" dirty="0"/>
              <a:t> </a:t>
            </a:r>
            <a:r>
              <a:rPr lang="tr-TR" dirty="0"/>
              <a:t>ve </a:t>
            </a:r>
            <a:r>
              <a:rPr lang="tr-TR" i="1" dirty="0" err="1"/>
              <a:t>Aspergillus</a:t>
            </a:r>
            <a:r>
              <a:rPr lang="tr-TR" i="1" dirty="0"/>
              <a:t> </a:t>
            </a:r>
            <a:r>
              <a:rPr lang="tr-TR" i="1" dirty="0" err="1"/>
              <a:t>fumigatus</a:t>
            </a:r>
            <a:r>
              <a:rPr lang="tr-TR" i="1" dirty="0"/>
              <a:t> </a:t>
            </a:r>
            <a:r>
              <a:rPr lang="tr-TR" dirty="0"/>
              <a:t>dur.</a:t>
            </a:r>
          </a:p>
          <a:p>
            <a:r>
              <a:rPr lang="tr-TR" dirty="0"/>
              <a:t>Ergin birey sayısının az </a:t>
            </a:r>
            <a:endParaRPr lang="tr-TR" dirty="0" smtClean="0"/>
          </a:p>
          <a:p>
            <a:r>
              <a:rPr lang="tr-TR" dirty="0" smtClean="0"/>
              <a:t>nemin </a:t>
            </a:r>
            <a:r>
              <a:rPr lang="tr-TR" dirty="0"/>
              <a:t>çok </a:t>
            </a:r>
            <a:r>
              <a:rPr lang="tr-TR" dirty="0" smtClean="0"/>
              <a:t> </a:t>
            </a:r>
          </a:p>
          <a:p>
            <a:r>
              <a:rPr lang="tr-TR" dirty="0" smtClean="0"/>
              <a:t>sıcaklığın düşük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</a:t>
            </a:r>
            <a:r>
              <a:rPr lang="tr-TR" dirty="0"/>
              <a:t>olduğu dönemlerde bazı peteklerde sarı yeşil </a:t>
            </a:r>
            <a:r>
              <a:rPr lang="tr-TR" dirty="0" err="1"/>
              <a:t>fungus</a:t>
            </a:r>
            <a:r>
              <a:rPr lang="tr-TR" dirty="0"/>
              <a:t> sporları görülür.</a:t>
            </a:r>
          </a:p>
          <a:p>
            <a:r>
              <a:rPr lang="tr-TR" dirty="0"/>
              <a:t>Bu sporlar zamanla sertleşip taşlaşır larvada taşlaşır.</a:t>
            </a:r>
          </a:p>
          <a:p>
            <a:r>
              <a:rPr lang="tr-TR" dirty="0"/>
              <a:t>Ancak kireç hastalığındaki gibi bir mumyalaşma görülmez</a:t>
            </a:r>
            <a:r>
              <a:rPr lang="tr-TR" dirty="0" smtClean="0"/>
              <a:t>.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604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63150"/>
          </a:xfrm>
        </p:spPr>
        <p:txBody>
          <a:bodyPr/>
          <a:lstStyle/>
          <a:p>
            <a:r>
              <a:rPr lang="tr-TR" dirty="0" smtClean="0">
                <a:solidFill>
                  <a:srgbClr val="7030A0"/>
                </a:solidFill>
              </a:rPr>
              <a:t>AFLATOKSİN</a:t>
            </a:r>
            <a:endParaRPr lang="tr-TR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tr-TR" dirty="0"/>
              <a:t>Bu iki </a:t>
            </a:r>
            <a:r>
              <a:rPr lang="tr-TR" dirty="0" err="1"/>
              <a:t>fungusun</a:t>
            </a:r>
            <a:r>
              <a:rPr lang="tr-TR" dirty="0"/>
              <a:t> asıl önemi </a:t>
            </a:r>
            <a:r>
              <a:rPr lang="tr-TR" dirty="0" err="1"/>
              <a:t>aflatoksin</a:t>
            </a:r>
            <a:r>
              <a:rPr lang="tr-TR" dirty="0"/>
              <a:t> denen </a:t>
            </a:r>
            <a:r>
              <a:rPr lang="tr-TR" dirty="0" smtClean="0"/>
              <a:t>bir toksin </a:t>
            </a:r>
            <a:r>
              <a:rPr lang="tr-TR" dirty="0" err="1"/>
              <a:t>salgılamarıdır</a:t>
            </a:r>
            <a:r>
              <a:rPr lang="tr-TR" dirty="0" smtClean="0"/>
              <a:t>.</a:t>
            </a:r>
          </a:p>
          <a:p>
            <a:r>
              <a:rPr lang="tr-TR" dirty="0"/>
              <a:t>Bu toksin </a:t>
            </a:r>
            <a:r>
              <a:rPr lang="tr-TR" dirty="0" err="1"/>
              <a:t>karsinojen</a:t>
            </a:r>
            <a:r>
              <a:rPr lang="tr-TR" dirty="0"/>
              <a:t> etkilidir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err="1"/>
              <a:t>Fungus</a:t>
            </a:r>
            <a:r>
              <a:rPr lang="tr-TR" dirty="0"/>
              <a:t> ortadan kaldırılsa bile </a:t>
            </a:r>
            <a:r>
              <a:rPr lang="tr-TR" dirty="0" smtClean="0"/>
              <a:t>ürettiği </a:t>
            </a:r>
            <a:r>
              <a:rPr lang="tr-TR" dirty="0" err="1"/>
              <a:t>aflatoksin</a:t>
            </a:r>
            <a:r>
              <a:rPr lang="tr-TR" dirty="0"/>
              <a:t> bala geçer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Bu balların tüketimi insan sağlığı açısından tehlikelidir.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599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>
                <a:solidFill>
                  <a:srgbClr val="00B0F0"/>
                </a:solidFill>
              </a:rPr>
              <a:t>FUNGAL HASTALIKLARDA TEDAVİ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337095"/>
            <a:ext cx="8915400" cy="5305246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55000" lnSpcReduction="20000"/>
          </a:bodyPr>
          <a:lstStyle/>
          <a:p>
            <a:endParaRPr lang="tr-TR" sz="3800" dirty="0" smtClean="0"/>
          </a:p>
          <a:p>
            <a:r>
              <a:rPr lang="tr-TR" sz="3800" dirty="0" smtClean="0"/>
              <a:t>İlaç </a:t>
            </a:r>
            <a:r>
              <a:rPr lang="tr-TR" sz="3800" dirty="0"/>
              <a:t>tedavisi önerilmez bunun yerine bakım, besleme, kültürel yönetim önlemleriyle hastalık kovandan uzak tutulur.</a:t>
            </a:r>
          </a:p>
          <a:p>
            <a:r>
              <a:rPr lang="tr-TR" sz="3800" dirty="0" err="1"/>
              <a:t>Fungal</a:t>
            </a:r>
            <a:r>
              <a:rPr lang="tr-TR" sz="3800" dirty="0"/>
              <a:t> hastalıklara dirençli ırklarla çalışmak</a:t>
            </a:r>
          </a:p>
          <a:p>
            <a:r>
              <a:rPr lang="tr-TR" sz="3800" dirty="0"/>
              <a:t>Bazı koloniler genetik olarak yuva temizlemede   diğer ırklara göre daha üstün oldukları için </a:t>
            </a:r>
            <a:r>
              <a:rPr lang="tr-TR" sz="3800" dirty="0" smtClean="0"/>
              <a:t>hastalıkla daha </a:t>
            </a:r>
            <a:r>
              <a:rPr lang="tr-TR" sz="3800" dirty="0"/>
              <a:t>iyi mücadele ederler</a:t>
            </a:r>
            <a:r>
              <a:rPr lang="tr-TR" sz="3800" dirty="0" smtClean="0"/>
              <a:t>.</a:t>
            </a:r>
            <a:endParaRPr lang="tr-TR" sz="3800" dirty="0"/>
          </a:p>
          <a:p>
            <a:r>
              <a:rPr lang="tr-TR" sz="3800" dirty="0" smtClean="0"/>
              <a:t>Kovanda </a:t>
            </a:r>
            <a:r>
              <a:rPr lang="tr-TR" sz="3800" dirty="0"/>
              <a:t>havalandırmanın sağlanması</a:t>
            </a:r>
          </a:p>
          <a:p>
            <a:r>
              <a:rPr lang="tr-TR" sz="3800" dirty="0"/>
              <a:t>Kovanı nem çekici maddeler koyarak nemden koruma.</a:t>
            </a:r>
          </a:p>
          <a:p>
            <a:r>
              <a:rPr lang="tr-TR" sz="3800" dirty="0"/>
              <a:t>Ana arı yumurtlama döneminde çerçeve eklemenin kontrollü şekilde yapılması.</a:t>
            </a:r>
          </a:p>
          <a:p>
            <a:r>
              <a:rPr lang="tr-TR" sz="3800" dirty="0"/>
              <a:t>Gerekirse ana arı kafeslemesi yaparak yumurtlamayı engelleme.</a:t>
            </a:r>
          </a:p>
          <a:p>
            <a:r>
              <a:rPr lang="tr-TR" sz="3800" dirty="0"/>
              <a:t>Ergin arı ile kuluçka miktarının dengelenmesi.</a:t>
            </a:r>
          </a:p>
          <a:p>
            <a:r>
              <a:rPr lang="tr-TR" sz="3800" dirty="0"/>
              <a:t>Doğru besleme yapılması.</a:t>
            </a:r>
          </a:p>
          <a:p>
            <a:r>
              <a:rPr lang="tr-TR" sz="3800" dirty="0"/>
              <a:t>Çevrede temiz su kaynağının bulundurulması.</a:t>
            </a:r>
          </a:p>
          <a:p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96091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5"/>
                </a:solidFill>
              </a:rPr>
              <a:t>ARILARIN  ÜLKEMİZDE GÖRÜLEN BAKTERİYEL HASTALIKLARI</a:t>
            </a:r>
            <a:endParaRPr lang="tr-TR" dirty="0">
              <a:solidFill>
                <a:schemeClr val="accent5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>
                <a:solidFill>
                  <a:srgbClr val="002060"/>
                </a:solidFill>
              </a:rPr>
              <a:t>ÇÜRÜKLÜK HASTALIKLARI</a:t>
            </a:r>
          </a:p>
          <a:p>
            <a:r>
              <a:rPr lang="tr-TR" b="1" dirty="0">
                <a:solidFill>
                  <a:srgbClr val="002060"/>
                </a:solidFill>
              </a:rPr>
              <a:t>  Amerikan Yavru Çürüklüğü(AFB) </a:t>
            </a:r>
          </a:p>
          <a:p>
            <a:r>
              <a:rPr lang="tr-TR" b="1" dirty="0">
                <a:solidFill>
                  <a:srgbClr val="002060"/>
                </a:solidFill>
              </a:rPr>
              <a:t>  Avrupa Yavru Çürüklüğü(EFB)</a:t>
            </a:r>
          </a:p>
          <a:p>
            <a:r>
              <a:rPr lang="tr-TR" b="1" dirty="0">
                <a:solidFill>
                  <a:srgbClr val="002060"/>
                </a:solidFill>
              </a:rPr>
              <a:t>  Adi Yavru Çürüklüğü  </a:t>
            </a:r>
          </a:p>
          <a:p>
            <a:r>
              <a:rPr lang="tr-TR" b="1" dirty="0">
                <a:solidFill>
                  <a:srgbClr val="002060"/>
                </a:solidFill>
              </a:rPr>
              <a:t>KİREÇ HASTALIĞI</a:t>
            </a:r>
          </a:p>
          <a:p>
            <a:r>
              <a:rPr lang="tr-TR" b="1" dirty="0">
                <a:solidFill>
                  <a:srgbClr val="002060"/>
                </a:solidFill>
              </a:rPr>
              <a:t>TAŞ HASTALIĞI</a:t>
            </a:r>
          </a:p>
          <a:p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672" y="1995055"/>
            <a:ext cx="4156364" cy="3768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72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819" y="2036618"/>
            <a:ext cx="3491346" cy="2771919"/>
          </a:xfr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018" y="2008909"/>
            <a:ext cx="4156364" cy="281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46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r>
              <a:rPr lang="tr-TR" sz="3200" dirty="0" smtClean="0"/>
              <a:t>                         </a:t>
            </a:r>
          </a:p>
          <a:p>
            <a:pPr marL="0" indent="0">
              <a:buNone/>
            </a:pPr>
            <a:r>
              <a:rPr lang="tr-TR" sz="3200" dirty="0">
                <a:solidFill>
                  <a:srgbClr val="7030A0"/>
                </a:solidFill>
              </a:rPr>
              <a:t> </a:t>
            </a:r>
            <a:r>
              <a:rPr lang="tr-TR" sz="3200" dirty="0" smtClean="0">
                <a:solidFill>
                  <a:srgbClr val="7030A0"/>
                </a:solidFill>
              </a:rPr>
              <a:t>                                        TEŞEKKÜRLER</a:t>
            </a:r>
            <a:endParaRPr lang="tr-TR" sz="3200" dirty="0">
              <a:solidFill>
                <a:srgbClr val="7030A0"/>
              </a:solidFill>
            </a:endParaRP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1" y="2357438"/>
            <a:ext cx="3158835" cy="3128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503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400" dirty="0" smtClean="0">
                <a:solidFill>
                  <a:srgbClr val="00B050"/>
                </a:solidFill>
              </a:rPr>
              <a:t>Amerikan Yavru Çürüklüğü</a:t>
            </a:r>
            <a:endParaRPr lang="tr-TR" sz="4400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/>
          </a:bodyPr>
          <a:lstStyle/>
          <a:p>
            <a:r>
              <a:rPr lang="tr-TR" dirty="0" smtClean="0"/>
              <a:t>Etkeni </a:t>
            </a:r>
            <a:r>
              <a:rPr lang="tr-TR" i="1" dirty="0" err="1"/>
              <a:t>P</a:t>
            </a:r>
            <a:r>
              <a:rPr lang="tr-TR" i="1" dirty="0" err="1" smtClean="0"/>
              <a:t>enibacillus</a:t>
            </a:r>
            <a:r>
              <a:rPr lang="tr-TR" i="1" dirty="0" smtClean="0"/>
              <a:t> larva</a:t>
            </a:r>
          </a:p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SPORLU</a:t>
            </a:r>
            <a:r>
              <a:rPr lang="tr-TR" dirty="0" smtClean="0"/>
              <a:t> bir bakteridir.</a:t>
            </a:r>
          </a:p>
          <a:p>
            <a:endParaRPr lang="tr-TR" dirty="0" smtClean="0"/>
          </a:p>
          <a:p>
            <a:r>
              <a:rPr lang="tr-TR" dirty="0" smtClean="0"/>
              <a:t>Bakteri larvanın bağırsaklarına yerleşir.</a:t>
            </a:r>
          </a:p>
          <a:p>
            <a:endParaRPr lang="tr-TR" dirty="0" smtClean="0"/>
          </a:p>
          <a:p>
            <a:r>
              <a:rPr lang="tr-TR" dirty="0" smtClean="0"/>
              <a:t>Larvayla beslenerek onu parçalar, çürütür.</a:t>
            </a:r>
          </a:p>
          <a:p>
            <a:endParaRPr lang="tr-TR" dirty="0" smtClean="0"/>
          </a:p>
          <a:p>
            <a:r>
              <a:rPr lang="tr-TR" dirty="0" smtClean="0"/>
              <a:t>Larva ölünce besini kalmayan bakteride spor haline geçer.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547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/>
          <a:lstStyle/>
          <a:p>
            <a:r>
              <a:rPr lang="tr-TR" dirty="0" smtClean="0"/>
              <a:t>4 saatlik bir larvanın hastalanması için larvanın üzerinde 10 spor olması yeterlidir.</a:t>
            </a:r>
          </a:p>
          <a:p>
            <a:r>
              <a:rPr lang="tr-TR" dirty="0" smtClean="0"/>
              <a:t>2 günden büyük larvanın hastalanması içinse 100’ün üzerinde spor bulunması gerekmektedir.</a:t>
            </a:r>
          </a:p>
          <a:p>
            <a:r>
              <a:rPr lang="tr-TR" dirty="0" smtClean="0"/>
              <a:t>Bu da genç larvaların hastalığa daha kolay yakalanabildiklerini göstermektedir.</a:t>
            </a:r>
          </a:p>
          <a:p>
            <a:r>
              <a:rPr lang="tr-TR" dirty="0" smtClean="0"/>
              <a:t>Ergin arılar hastalığa duyarlı değildir.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6133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tr-TR" dirty="0" smtClean="0"/>
              <a:t>Amerikan Yavru Çürüğü Etkeninin </a:t>
            </a:r>
            <a:r>
              <a:rPr lang="tr-TR" dirty="0" smtClean="0">
                <a:solidFill>
                  <a:srgbClr val="00B050"/>
                </a:solidFill>
              </a:rPr>
              <a:t>SPORU </a:t>
            </a:r>
            <a:r>
              <a:rPr lang="tr-TR" dirty="0" smtClean="0">
                <a:solidFill>
                  <a:schemeClr val="tx1"/>
                </a:solidFill>
              </a:rPr>
              <a:t>değişik çevresel şartlara çok dayanıklıdır.</a:t>
            </a:r>
          </a:p>
          <a:p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smtClean="0">
                <a:solidFill>
                  <a:srgbClr val="00B050"/>
                </a:solidFill>
              </a:rPr>
              <a:t>Bal içinde 1 yıl,</a:t>
            </a:r>
          </a:p>
          <a:p>
            <a:endParaRPr lang="tr-TR" dirty="0" smtClean="0">
              <a:solidFill>
                <a:srgbClr val="00B050"/>
              </a:solidFill>
            </a:endParaRPr>
          </a:p>
          <a:p>
            <a:r>
              <a:rPr lang="tr-TR" dirty="0" smtClean="0">
                <a:solidFill>
                  <a:srgbClr val="00B050"/>
                </a:solidFill>
              </a:rPr>
              <a:t>Peteklerde 40 yıl, </a:t>
            </a:r>
          </a:p>
          <a:p>
            <a:endParaRPr lang="tr-TR" dirty="0" smtClean="0">
              <a:solidFill>
                <a:srgbClr val="00B050"/>
              </a:solidFill>
            </a:endParaRPr>
          </a:p>
          <a:p>
            <a:r>
              <a:rPr lang="tr-TR" dirty="0" smtClean="0">
                <a:solidFill>
                  <a:srgbClr val="00B050"/>
                </a:solidFill>
              </a:rPr>
              <a:t>Balmumunda(65-75 ˚C’de ısıtılmış) 5 gün canlı kalabilmektedir. </a:t>
            </a:r>
            <a:endParaRPr lang="tr-TR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84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>   TEŞHİS</a:t>
            </a: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60764" y="1856508"/>
            <a:ext cx="8326581" cy="4475019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19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Kovan </a:t>
            </a:r>
            <a:r>
              <a:rPr lang="tr-TR" sz="19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güçlü beslenme iyiyse hastalıklı larvalar hızlıca kovandan atıldığı için hastalık geç </a:t>
            </a:r>
            <a:r>
              <a:rPr lang="tr-TR" sz="1900" dirty="0" err="1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farkedilir</a:t>
            </a:r>
            <a:r>
              <a:rPr lang="tr-TR" sz="19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000" dirty="0"/>
              <a:t>Zayıf kovanlarda belirtiler daha çabuk ortaya çıkar.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Teşhis larvanın çürümeye başladığı zamanda yapılır koku bu dönemde oluşmaya başlar</a:t>
            </a:r>
            <a:r>
              <a:rPr lang="tr-TR" sz="20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0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Kovan kapağı açıldığında tutkal kokusu duyulur.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6800" y="2563090"/>
            <a:ext cx="3394364" cy="3643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789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tr-TR" dirty="0"/>
              <a:t>Sağlıklı larva gözleri inci beyazı renkteyken hastalıklı larvalar kahverengi renk alır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Larva petek gözünde yukarı doğru uzayarak dik bir </a:t>
            </a:r>
            <a:r>
              <a:rPr lang="tr-TR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hal alır, bu </a:t>
            </a:r>
            <a:r>
              <a:rPr lang="tr-TR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halde ölür</a:t>
            </a:r>
            <a:r>
              <a:rPr lang="tr-TR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Larva bir </a:t>
            </a:r>
            <a:r>
              <a:rPr lang="tr-TR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kibrit çöpüyle çekildiğinde uzama görülür</a:t>
            </a:r>
            <a:r>
              <a:rPr lang="tr-TR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dirty="0"/>
              <a:t>Peteğin rengi kızarmış patates gibi canlı ve parlaktır.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tr-TR" dirty="0" smtClean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tr-TR" dirty="0" smtClean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0146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 </a:t>
            </a:r>
            <a:r>
              <a:rPr lang="tr-TR" dirty="0" smtClean="0"/>
              <a:t>   </a:t>
            </a:r>
            <a:r>
              <a:rPr lang="tr-TR" dirty="0">
                <a:solidFill>
                  <a:srgbClr val="92D050"/>
                </a:solidFill>
              </a:rPr>
              <a:t>TEDAVİ: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tr-TR" dirty="0" smtClean="0"/>
              <a:t>Hastalığın </a:t>
            </a:r>
            <a:r>
              <a:rPr lang="tr-TR" dirty="0"/>
              <a:t>etkeni sporlu bir bakteri olduğundan tedavisi mümkün değildir.</a:t>
            </a:r>
          </a:p>
          <a:p>
            <a:r>
              <a:rPr lang="tr-TR" dirty="0"/>
              <a:t>Hastalıklı kovanlar yakılarak imha edilir.</a:t>
            </a:r>
          </a:p>
        </p:txBody>
      </p:sp>
    </p:spTree>
    <p:extLst>
      <p:ext uri="{BB962C8B-B14F-4D97-AF65-F5344CB8AC3E}">
        <p14:creationId xmlns:p14="http://schemas.microsoft.com/office/powerpoint/2010/main" val="289575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00B0F0"/>
                </a:solidFill>
              </a:rPr>
              <a:t/>
            </a:r>
            <a:br>
              <a:rPr lang="tr-TR" dirty="0" smtClean="0">
                <a:solidFill>
                  <a:srgbClr val="00B0F0"/>
                </a:solidFill>
              </a:rPr>
            </a:br>
            <a:r>
              <a:rPr lang="tr-TR" dirty="0">
                <a:solidFill>
                  <a:srgbClr val="00B0F0"/>
                </a:solidFill>
              </a:rPr>
              <a:t> </a:t>
            </a:r>
            <a:r>
              <a:rPr lang="tr-TR" dirty="0" smtClean="0">
                <a:solidFill>
                  <a:srgbClr val="00B0F0"/>
                </a:solidFill>
              </a:rPr>
              <a:t>KORUNMA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716657"/>
            <a:ext cx="8915400" cy="4822166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tr-TR" dirty="0" smtClean="0"/>
              <a:t>Temizliğe </a:t>
            </a:r>
            <a:r>
              <a:rPr lang="tr-TR" dirty="0"/>
              <a:t>dikkat </a:t>
            </a:r>
            <a:r>
              <a:rPr lang="tr-TR" dirty="0" err="1"/>
              <a:t>edilmeli,kullanılan</a:t>
            </a:r>
            <a:r>
              <a:rPr lang="tr-TR" dirty="0"/>
              <a:t> ekipman her işlemin arkasından temizlenmeli(Isıya dayanıklı olanlar alevden </a:t>
            </a:r>
            <a:r>
              <a:rPr lang="tr-TR" dirty="0" err="1"/>
              <a:t>geçirilerek,dayanıksızlar</a:t>
            </a:r>
            <a:r>
              <a:rPr lang="tr-TR" dirty="0"/>
              <a:t> %10 </a:t>
            </a:r>
            <a:r>
              <a:rPr lang="tr-TR" dirty="0" err="1"/>
              <a:t>luk</a:t>
            </a:r>
            <a:r>
              <a:rPr lang="tr-TR" dirty="0"/>
              <a:t> Sodyum </a:t>
            </a:r>
            <a:r>
              <a:rPr lang="tr-TR" dirty="0" err="1"/>
              <a:t>Hiroksitli</a:t>
            </a:r>
            <a:r>
              <a:rPr lang="tr-TR" dirty="0"/>
              <a:t> su ile </a:t>
            </a:r>
            <a:r>
              <a:rPr lang="tr-TR" dirty="0" smtClean="0"/>
              <a:t>yıkanıp </a:t>
            </a:r>
            <a:r>
              <a:rPr lang="tr-TR" dirty="0"/>
              <a:t>30 dakika </a:t>
            </a:r>
            <a:r>
              <a:rPr lang="tr-TR" dirty="0" smtClean="0"/>
              <a:t>kaynatılarak </a:t>
            </a:r>
            <a:r>
              <a:rPr lang="tr-TR" dirty="0"/>
              <a:t>dezenfekte edilmeli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Hastalıklı kovanlardan diğer kovanlara </a:t>
            </a:r>
            <a:r>
              <a:rPr lang="tr-TR" dirty="0" smtClean="0"/>
              <a:t>arı, petek, balmumu, </a:t>
            </a:r>
            <a:r>
              <a:rPr lang="tr-TR" dirty="0"/>
              <a:t>bal gibi maddeler aktarılmamalı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Yağmacılık önlenmeli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Oğullara verilecek temel peteklerin hastalıksız olmasına dikkat edilmeli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az 2 km uzaklığındaki çevre hastalık </a:t>
            </a:r>
            <a:r>
              <a:rPr lang="tr-TR" dirty="0" err="1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yönnünden</a:t>
            </a:r>
            <a:r>
              <a:rPr lang="tr-TR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tr-TR" dirty="0" err="1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gözlenmeli,hastalık</a:t>
            </a:r>
            <a:r>
              <a:rPr lang="tr-TR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çıkmış bölgelere arılar götürülmemeli.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836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Yeşil Sarı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la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03040D7-82DB-42DC-9991-B672209753CC}"/>
</file>

<file path=customXml/itemProps2.xml><?xml version="1.0" encoding="utf-8"?>
<ds:datastoreItem xmlns:ds="http://schemas.openxmlformats.org/officeDocument/2006/customXml" ds:itemID="{9359E56D-355C-4472-8C2B-892D4AFE6D08}"/>
</file>

<file path=customXml/itemProps3.xml><?xml version="1.0" encoding="utf-8"?>
<ds:datastoreItem xmlns:ds="http://schemas.openxmlformats.org/officeDocument/2006/customXml" ds:itemID="{0BC6A086-FA1D-4B39-B04B-067EB68C757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</TotalTime>
  <Words>878</Words>
  <Application>Microsoft Office PowerPoint</Application>
  <PresentationFormat>Geniş ekran</PresentationFormat>
  <Paragraphs>149</Paragraphs>
  <Slides>21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7" baseType="lpstr">
      <vt:lpstr>Arial</vt:lpstr>
      <vt:lpstr>Calibri</vt:lpstr>
      <vt:lpstr>Century Gothic</vt:lpstr>
      <vt:lpstr>Times New Roman</vt:lpstr>
      <vt:lpstr>Wingdings 3</vt:lpstr>
      <vt:lpstr>Duman</vt:lpstr>
      <vt:lpstr>ARILARIN BAKTERİYEL HASTALIKLARI</vt:lpstr>
      <vt:lpstr>ARILARIN  ÜLKEMİZDE GÖRÜLEN BAKTERİYEL HASTALIKLARI</vt:lpstr>
      <vt:lpstr>Amerikan Yavru Çürüklüğü</vt:lpstr>
      <vt:lpstr>PowerPoint Sunusu</vt:lpstr>
      <vt:lpstr>PowerPoint Sunusu</vt:lpstr>
      <vt:lpstr>    TEŞHİS </vt:lpstr>
      <vt:lpstr>PowerPoint Sunusu</vt:lpstr>
      <vt:lpstr>     TEDAVİ: </vt:lpstr>
      <vt:lpstr>  KORUNMA </vt:lpstr>
      <vt:lpstr>     AVRUPA YAVRU ÇÜRÜKLÜĞÜ </vt:lpstr>
      <vt:lpstr>   TEŞHİS </vt:lpstr>
      <vt:lpstr>    TEDAVİ </vt:lpstr>
      <vt:lpstr>    ADİ YAVRU ÇÜRÜKLÜĞÜ </vt:lpstr>
      <vt:lpstr>    Tedavi </vt:lpstr>
      <vt:lpstr>ARILARIN FUNGAL (MANTAR) HASTALIKLARI </vt:lpstr>
      <vt:lpstr>KİREÇ HASTALIĞI </vt:lpstr>
      <vt:lpstr>    TAŞ HASTALIĞI</vt:lpstr>
      <vt:lpstr>AFLATOKSİN</vt:lpstr>
      <vt:lpstr>FUNGAL HASTALIKLARDA TEDAVİ 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ARILARIN BAKTERİYEL HASTALIKLARI</dc:title>
  <dc:creator>Asuman SOYSAL SARIŞAHİN</dc:creator>
  <cp:lastModifiedBy>Ibrahim DENİZ</cp:lastModifiedBy>
  <cp:revision>35</cp:revision>
  <dcterms:created xsi:type="dcterms:W3CDTF">2017-03-06T08:53:56Z</dcterms:created>
  <dcterms:modified xsi:type="dcterms:W3CDTF">2022-06-03T09:06:27Z</dcterms:modified>
</cp:coreProperties>
</file>