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7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9.xml" ContentType="application/vnd.openxmlformats-officedocument.presentationml.slide+xml"/>
  <Override PartName="/ppt/slides/slide8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2.xml" ContentType="application/vnd.openxmlformats-officedocument.presentationml.slide+xml"/>
  <Override PartName="/ppt/slides/slide12.xml" ContentType="application/vnd.openxmlformats-officedocument.presentationml.slide+xml"/>
  <Override PartName="/ppt/slides/slide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841" r:id="rId2"/>
    <p:sldId id="865" r:id="rId3"/>
    <p:sldId id="866" r:id="rId4"/>
    <p:sldId id="259" r:id="rId5"/>
    <p:sldId id="867" r:id="rId6"/>
    <p:sldId id="864" r:id="rId7"/>
    <p:sldId id="863" r:id="rId8"/>
    <p:sldId id="861" r:id="rId9"/>
    <p:sldId id="860" r:id="rId10"/>
    <p:sldId id="878" r:id="rId11"/>
    <p:sldId id="856" r:id="rId12"/>
    <p:sldId id="877" r:id="rId13"/>
    <p:sldId id="876" r:id="rId14"/>
    <p:sldId id="874" r:id="rId15"/>
    <p:sldId id="875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7292A2E-F333-43FB-9621-5CBBE7FDCDCB}" styleName="Açık Stil 2 - Vurgu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Orta Stil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Orta Stil 3 - Vurgu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59" autoAdjust="0"/>
    <p:restoredTop sz="91046" autoAdjust="0"/>
  </p:normalViewPr>
  <p:slideViewPr>
    <p:cSldViewPr>
      <p:cViewPr varScale="1">
        <p:scale>
          <a:sx n="116" d="100"/>
          <a:sy n="116" d="100"/>
        </p:scale>
        <p:origin x="1668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2011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355761F-BD19-4EC3-A4EC-DE94C5F56FD2}" type="datetimeFigureOut">
              <a:rPr lang="tr-TR" smtClean="0"/>
              <a:pPr/>
              <a:t>9.6.2022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E4DC5A-FDD0-4451-B7E1-50677A663B72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5188996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/>
              <a:t>Asıl alt başlık stilini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4DF1-C59F-4A53-AE6F-9B5C8CE5E0C6}" type="datetimeFigureOut">
              <a:rPr lang="tr-TR" smtClean="0"/>
              <a:pPr/>
              <a:t>9.6.2022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422-0601-45F3-B5AF-BD67E62122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167707097"/>
      </p:ext>
    </p:extLst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4DF1-C59F-4A53-AE6F-9B5C8CE5E0C6}" type="datetimeFigureOut">
              <a:rPr lang="tr-TR" smtClean="0"/>
              <a:pPr/>
              <a:t>9.6.2022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422-0601-45F3-B5AF-BD67E62122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1414021"/>
      </p:ext>
    </p:extLst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4DF1-C59F-4A53-AE6F-9B5C8CE5E0C6}" type="datetimeFigureOut">
              <a:rPr lang="tr-TR" smtClean="0"/>
              <a:pPr/>
              <a:t>9.6.2022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422-0601-45F3-B5AF-BD67E62122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46898361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4DF1-C59F-4A53-AE6F-9B5C8CE5E0C6}" type="datetimeFigureOut">
              <a:rPr lang="tr-TR" smtClean="0"/>
              <a:pPr/>
              <a:t>9.6.2022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422-0601-45F3-B5AF-BD67E62122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4971154"/>
      </p:ext>
    </p:extLst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4DF1-C59F-4A53-AE6F-9B5C8CE5E0C6}" type="datetimeFigureOut">
              <a:rPr lang="tr-TR" smtClean="0"/>
              <a:pPr/>
              <a:t>9.6.2022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422-0601-45F3-B5AF-BD67E62122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40079201"/>
      </p:ext>
    </p:extLst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4DF1-C59F-4A53-AE6F-9B5C8CE5E0C6}" type="datetimeFigureOut">
              <a:rPr lang="tr-TR" smtClean="0"/>
              <a:pPr/>
              <a:t>9.6.2022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422-0601-45F3-B5AF-BD67E62122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487053958"/>
      </p:ext>
    </p:extLst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4DF1-C59F-4A53-AE6F-9B5C8CE5E0C6}" type="datetimeFigureOut">
              <a:rPr lang="tr-TR" smtClean="0"/>
              <a:pPr/>
              <a:t>9.6.2022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422-0601-45F3-B5AF-BD67E62122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919293809"/>
      </p:ext>
    </p:extLst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4DF1-C59F-4A53-AE6F-9B5C8CE5E0C6}" type="datetimeFigureOut">
              <a:rPr lang="tr-TR" smtClean="0"/>
              <a:pPr/>
              <a:t>9.6.2022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422-0601-45F3-B5AF-BD67E62122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83636393"/>
      </p:ext>
    </p:extLst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4DF1-C59F-4A53-AE6F-9B5C8CE5E0C6}" type="datetimeFigureOut">
              <a:rPr lang="tr-TR" smtClean="0"/>
              <a:pPr/>
              <a:t>9.6.2022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422-0601-45F3-B5AF-BD67E62122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22727959"/>
      </p:ext>
    </p:extLst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4DF1-C59F-4A53-AE6F-9B5C8CE5E0C6}" type="datetimeFigureOut">
              <a:rPr lang="tr-TR" smtClean="0"/>
              <a:pPr/>
              <a:t>9.6.2022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422-0601-45F3-B5AF-BD67E62122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89813087"/>
      </p:ext>
    </p:extLst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/>
              <a:t>Asıl başlık stili için tıklatın</a:t>
            </a:r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54DF1-C59F-4A53-AE6F-9B5C8CE5E0C6}" type="datetimeFigureOut">
              <a:rPr lang="tr-TR" smtClean="0"/>
              <a:pPr/>
              <a:t>9.6.2022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EB7422-0601-45F3-B5AF-BD67E62122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81613782"/>
      </p:ext>
    </p:extLst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 için tıklatın</a:t>
            </a:r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tıklatın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054DF1-C59F-4A53-AE6F-9B5C8CE5E0C6}" type="datetimeFigureOut">
              <a:rPr lang="tr-TR" smtClean="0"/>
              <a:pPr/>
              <a:t>9.6.2022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EB7422-0601-45F3-B5AF-BD67E62122E9}" type="slidenum">
              <a:rPr lang="tr-TR" smtClean="0"/>
              <a:pPr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78920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pull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Resim 9">
            <a:extLst>
              <a:ext uri="{FF2B5EF4-FFF2-40B4-BE49-F238E27FC236}">
                <a16:creationId xmlns:a16="http://schemas.microsoft.com/office/drawing/2014/main" xmlns="" id="{35FE8DE5-2099-3C41-B185-60ED3B347D8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7692" y="692696"/>
            <a:ext cx="1069972" cy="1069972"/>
          </a:xfrm>
          <a:prstGeom prst="rect">
            <a:avLst/>
          </a:prstGeom>
        </p:spPr>
      </p:pic>
      <p:sp>
        <p:nvSpPr>
          <p:cNvPr id="12" name="Dikdörtgen 11">
            <a:extLst>
              <a:ext uri="{FF2B5EF4-FFF2-40B4-BE49-F238E27FC236}">
                <a16:creationId xmlns:a16="http://schemas.microsoft.com/office/drawing/2014/main" xmlns="" id="{A2C319E1-7B4C-724F-A0DE-51433E2D2DA3}"/>
              </a:ext>
            </a:extLst>
          </p:cNvPr>
          <p:cNvSpPr/>
          <p:nvPr/>
        </p:nvSpPr>
        <p:spPr>
          <a:xfrm>
            <a:off x="0" y="0"/>
            <a:ext cx="9144000" cy="480877"/>
          </a:xfrm>
          <a:prstGeom prst="rect">
            <a:avLst/>
          </a:prstGeom>
          <a:gradFill>
            <a:gsLst>
              <a:gs pos="5100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13" name="Dikdörtgen 12">
            <a:extLst>
              <a:ext uri="{FF2B5EF4-FFF2-40B4-BE49-F238E27FC236}">
                <a16:creationId xmlns:a16="http://schemas.microsoft.com/office/drawing/2014/main" xmlns="" id="{1C5E98B6-678A-4D47-99D2-BF52C0A12B06}"/>
              </a:ext>
            </a:extLst>
          </p:cNvPr>
          <p:cNvSpPr/>
          <p:nvPr/>
        </p:nvSpPr>
        <p:spPr>
          <a:xfrm rot="10800000">
            <a:off x="0" y="6592440"/>
            <a:ext cx="9144000" cy="265560"/>
          </a:xfrm>
          <a:prstGeom prst="rect">
            <a:avLst/>
          </a:prstGeom>
          <a:gradFill>
            <a:gsLst>
              <a:gs pos="51000">
                <a:srgbClr val="C00000"/>
              </a:gs>
              <a:gs pos="100000">
                <a:srgbClr val="FF0000"/>
              </a:gs>
            </a:gsLst>
            <a:lin ang="54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 dirty="0"/>
          </a:p>
        </p:txBody>
      </p:sp>
      <p:sp>
        <p:nvSpPr>
          <p:cNvPr id="8" name="Google Shape;101;p13">
            <a:extLst>
              <a:ext uri="{FF2B5EF4-FFF2-40B4-BE49-F238E27FC236}">
                <a16:creationId xmlns:a16="http://schemas.microsoft.com/office/drawing/2014/main" xmlns="" id="{01A6889F-AEB5-6E4E-950F-464D410813E1}"/>
              </a:ext>
            </a:extLst>
          </p:cNvPr>
          <p:cNvSpPr txBox="1">
            <a:spLocks/>
          </p:cNvSpPr>
          <p:nvPr/>
        </p:nvSpPr>
        <p:spPr>
          <a:xfrm>
            <a:off x="251520" y="5310650"/>
            <a:ext cx="3384376" cy="9986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720"/>
              </a:spcBef>
              <a:buSzPts val="1680"/>
              <a:buNone/>
            </a:pPr>
            <a:endParaRPr lang="tr-TR" sz="1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Unvan 2"/>
          <p:cNvSpPr>
            <a:spLocks noGrp="1"/>
          </p:cNvSpPr>
          <p:nvPr>
            <p:ph type="ctrTitle"/>
          </p:nvPr>
        </p:nvSpPr>
        <p:spPr>
          <a:xfrm>
            <a:off x="539552" y="2348880"/>
            <a:ext cx="7772400" cy="1500198"/>
          </a:xfrm>
        </p:spPr>
        <p:txBody>
          <a:bodyPr>
            <a:noAutofit/>
          </a:bodyPr>
          <a:lstStyle/>
          <a:p>
            <a:r>
              <a:rPr lang="tr-TR" sz="4000" b="1" dirty="0" smtClean="0">
                <a:solidFill>
                  <a:srgbClr val="FF0000"/>
                </a:solidFill>
              </a:rPr>
              <a:t>ANTHRAX </a:t>
            </a:r>
            <a:br>
              <a:rPr lang="tr-TR" sz="4000" b="1" dirty="0" smtClean="0">
                <a:solidFill>
                  <a:srgbClr val="FF0000"/>
                </a:solidFill>
              </a:rPr>
            </a:br>
            <a:r>
              <a:rPr lang="tr-TR" sz="4000" b="1" dirty="0" smtClean="0">
                <a:solidFill>
                  <a:srgbClr val="FF0000"/>
                </a:solidFill>
              </a:rPr>
              <a:t>(ŞARBON HASTALIĞI)</a:t>
            </a:r>
            <a:endParaRPr lang="tr-TR" sz="4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3149747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79BF-23DF-0E44-A89F-2F5D27633EB9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10" name="Dikdörtgen 9"/>
          <p:cNvSpPr/>
          <p:nvPr/>
        </p:nvSpPr>
        <p:spPr>
          <a:xfrm>
            <a:off x="5364088" y="787046"/>
            <a:ext cx="3654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72866" fontAlgn="auto">
              <a:spcAft>
                <a:spcPts val="0"/>
              </a:spcAft>
              <a:defRPr/>
            </a:pPr>
            <a:r>
              <a:rPr lang="tr-TR" sz="1200" dirty="0" smtClean="0"/>
              <a:t>KONYA </a:t>
            </a:r>
            <a:r>
              <a:rPr lang="tr-TR" sz="1200" dirty="0"/>
              <a:t>VETERİNER KONTROL ENSTİTÜSÜ MÜDÜRLÜĞÜ</a:t>
            </a:r>
            <a:endParaRPr lang="en-US" sz="1200" dirty="0"/>
          </a:p>
        </p:txBody>
      </p:sp>
      <p:sp>
        <p:nvSpPr>
          <p:cNvPr id="12" name="Metin kutusu 11"/>
          <p:cNvSpPr txBox="1"/>
          <p:nvPr/>
        </p:nvSpPr>
        <p:spPr>
          <a:xfrm>
            <a:off x="755576" y="1916832"/>
            <a:ext cx="763284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800" b="1" dirty="0" smtClean="0"/>
              <a:t>ANTHRAX’ TAN ŞÜPHELİ HAYVANA NEKROPSİ YAPILMASI </a:t>
            </a:r>
            <a:r>
              <a:rPr lang="tr-TR" sz="2800" b="1" dirty="0" smtClean="0">
                <a:solidFill>
                  <a:srgbClr val="FF0000"/>
                </a:solidFill>
              </a:rPr>
              <a:t>YASAKTIR </a:t>
            </a:r>
          </a:p>
          <a:p>
            <a:r>
              <a:rPr lang="tr-TR" sz="2800" b="1" dirty="0" smtClean="0">
                <a:solidFill>
                  <a:srgbClr val="FF0000"/>
                </a:solidFill>
              </a:rPr>
              <a:t>ANCAK </a:t>
            </a:r>
            <a:r>
              <a:rPr lang="tr-TR" sz="2800" b="1" dirty="0" smtClean="0"/>
              <a:t>ANTHRAX DIŞINDA BAŞKA BİR HASTALIK ŞÜPHESİYLE NEKROPSİ YAPILMIŞ İSE </a:t>
            </a:r>
            <a:r>
              <a:rPr lang="tr-TR" sz="2800" b="1" dirty="0" smtClean="0">
                <a:solidFill>
                  <a:srgbClr val="FF0000"/>
                </a:solidFill>
              </a:rPr>
              <a:t>DALAK </a:t>
            </a:r>
            <a:r>
              <a:rPr lang="tr-TR" sz="2800" b="1" dirty="0" smtClean="0"/>
              <a:t>ÖRNEĞİ ANALİZ İÇİN GÖNDERİLİR </a:t>
            </a:r>
          </a:p>
          <a:p>
            <a:endParaRPr lang="tr-TR" sz="2800" b="1" dirty="0">
              <a:solidFill>
                <a:srgbClr val="FF0000"/>
              </a:solidFill>
            </a:endParaRPr>
          </a:p>
        </p:txBody>
      </p:sp>
      <p:grpSp>
        <p:nvGrpSpPr>
          <p:cNvPr id="13" name="Grup 12"/>
          <p:cNvGrpSpPr/>
          <p:nvPr/>
        </p:nvGrpSpPr>
        <p:grpSpPr>
          <a:xfrm>
            <a:off x="0" y="30069"/>
            <a:ext cx="9144000" cy="822125"/>
            <a:chOff x="0" y="30069"/>
            <a:chExt cx="9144000" cy="822125"/>
          </a:xfrm>
        </p:grpSpPr>
        <p:pic>
          <p:nvPicPr>
            <p:cNvPr id="14" name="Resim 13"/>
            <p:cNvPicPr>
              <a:picLocks noChangeAspect="1"/>
            </p:cNvPicPr>
            <p:nvPr/>
          </p:nvPicPr>
          <p:blipFill rotWithShape="1">
            <a:blip r:embed="rId2"/>
            <a:srcRect l="9709" b="50000"/>
            <a:stretch/>
          </p:blipFill>
          <p:spPr>
            <a:xfrm>
              <a:off x="0" y="30069"/>
              <a:ext cx="9144000" cy="822125"/>
            </a:xfrm>
            <a:prstGeom prst="rect">
              <a:avLst/>
            </a:prstGeom>
          </p:spPr>
        </p:pic>
        <p:sp>
          <p:nvSpPr>
            <p:cNvPr id="15" name="Metin kutusu 18">
              <a:extLst>
                <a:ext uri="{FF2B5EF4-FFF2-40B4-BE49-F238E27FC236}">
                  <a16:creationId xmlns:a16="http://schemas.microsoft.com/office/drawing/2014/main" xmlns="" id="{3047C875-BF20-0242-B30D-4BE589AB090B}"/>
                </a:ext>
              </a:extLst>
            </p:cNvPr>
            <p:cNvSpPr txBox="1"/>
            <p:nvPr/>
          </p:nvSpPr>
          <p:spPr>
            <a:xfrm>
              <a:off x="1403648" y="91617"/>
              <a:ext cx="6851104" cy="582514"/>
            </a:xfrm>
            <a:prstGeom prst="rect">
              <a:avLst/>
            </a:prstGeom>
            <a:noFill/>
          </p:spPr>
          <p:txBody>
            <a:bodyPr wrap="square" lIns="89201" tIns="44600" rIns="89201" bIns="44600" rtlCol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tr-TR" sz="32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NUMUNE GÖNDERME</a:t>
              </a:r>
              <a:endParaRPr lang="tr-TR" sz="3200" b="1" dirty="0">
                <a:solidFill>
                  <a:srgbClr val="C000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76360178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tr-TR" sz="2400" dirty="0" smtClean="0">
                <a:cs typeface="Calibri" pitchFamily="34" charset="0"/>
              </a:rPr>
              <a:t>      </a:t>
            </a:r>
            <a:endParaRPr lang="tr-TR" dirty="0"/>
          </a:p>
          <a:p>
            <a:r>
              <a:rPr lang="tr-TR" dirty="0"/>
              <a:t>Şarbon hastalığı ile mücadele, “Şarbon Hastalığına Karşı Korunma ve Mücadele Yönetmeliği” ile </a:t>
            </a:r>
            <a:r>
              <a:rPr lang="tr-TR" dirty="0" smtClean="0"/>
              <a:t>“</a:t>
            </a:r>
            <a:r>
              <a:rPr lang="tr-TR" dirty="0"/>
              <a:t>Şarbon Hastalığı </a:t>
            </a:r>
            <a:r>
              <a:rPr lang="tr-TR" dirty="0" smtClean="0"/>
              <a:t>Mücadele </a:t>
            </a:r>
            <a:r>
              <a:rPr lang="tr-TR" dirty="0"/>
              <a:t>Talimatı” çerçevesinde yürütülecektir. </a:t>
            </a:r>
          </a:p>
          <a:p>
            <a:pPr algn="ctr">
              <a:buNone/>
            </a:pPr>
            <a:endParaRPr lang="tr-TR" sz="2400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79BF-23DF-0E44-A89F-2F5D27633EB9}" type="slidenum">
              <a:rPr lang="en-US" smtClean="0"/>
              <a:pPr/>
              <a:t>11</a:t>
            </a:fld>
            <a:endParaRPr lang="en-US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1115616" y="836712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5364088" y="787046"/>
            <a:ext cx="3654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72866" fontAlgn="auto">
              <a:spcAft>
                <a:spcPts val="0"/>
              </a:spcAft>
              <a:defRPr/>
            </a:pPr>
            <a:r>
              <a:rPr lang="tr-TR" sz="1200" dirty="0" smtClean="0"/>
              <a:t>KONYA </a:t>
            </a:r>
            <a:r>
              <a:rPr lang="tr-TR" sz="1200" dirty="0"/>
              <a:t>VETERİNER KONTROL ENSTİTÜSÜ MÜDÜRLÜĞÜ</a:t>
            </a:r>
            <a:endParaRPr lang="en-US" sz="1200" dirty="0"/>
          </a:p>
        </p:txBody>
      </p:sp>
      <p:grpSp>
        <p:nvGrpSpPr>
          <p:cNvPr id="3" name="Grup 2"/>
          <p:cNvGrpSpPr/>
          <p:nvPr/>
        </p:nvGrpSpPr>
        <p:grpSpPr>
          <a:xfrm>
            <a:off x="0" y="14587"/>
            <a:ext cx="9144000" cy="822125"/>
            <a:chOff x="0" y="14587"/>
            <a:chExt cx="9144000" cy="822125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 rotWithShape="1">
            <a:blip r:embed="rId2"/>
            <a:srcRect l="9709" b="50000"/>
            <a:stretch/>
          </p:blipFill>
          <p:spPr>
            <a:xfrm>
              <a:off x="0" y="14587"/>
              <a:ext cx="9144000" cy="822125"/>
            </a:xfrm>
            <a:prstGeom prst="rect">
              <a:avLst/>
            </a:prstGeom>
          </p:spPr>
        </p:pic>
        <p:sp>
          <p:nvSpPr>
            <p:cNvPr id="12" name="Metin kutusu 18">
              <a:extLst>
                <a:ext uri="{FF2B5EF4-FFF2-40B4-BE49-F238E27FC236}">
                  <a16:creationId xmlns:a16="http://schemas.microsoft.com/office/drawing/2014/main" xmlns="" id="{3047C875-BF20-0242-B30D-4BE589AB090B}"/>
                </a:ext>
              </a:extLst>
            </p:cNvPr>
            <p:cNvSpPr txBox="1"/>
            <p:nvPr/>
          </p:nvSpPr>
          <p:spPr>
            <a:xfrm>
              <a:off x="1331640" y="112339"/>
              <a:ext cx="6851104" cy="459403"/>
            </a:xfrm>
            <a:prstGeom prst="rect">
              <a:avLst/>
            </a:prstGeom>
            <a:noFill/>
          </p:spPr>
          <p:txBody>
            <a:bodyPr wrap="square" lIns="89201" tIns="44600" rIns="89201" bIns="44600" rtlCol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KORUNMA VE </a:t>
              </a: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MÜCADELEDE </a:t>
              </a: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ALINACAK </a:t>
              </a: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TEDBİRLER</a:t>
              </a:r>
              <a:endParaRPr lang="tr-TR" sz="2400" b="1" dirty="0">
                <a:solidFill>
                  <a:srgbClr val="C000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506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906888" cy="4525963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tr-TR" sz="2000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79BF-23DF-0E44-A89F-2F5D27633EB9}" type="slidenum">
              <a:rPr lang="en-US" smtClean="0"/>
              <a:pPr/>
              <a:t>12</a:t>
            </a:fld>
            <a:endParaRPr lang="en-US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1115616" y="836712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5364088" y="787046"/>
            <a:ext cx="3654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72866" fontAlgn="auto">
              <a:spcAft>
                <a:spcPts val="0"/>
              </a:spcAft>
              <a:defRPr/>
            </a:pPr>
            <a:r>
              <a:rPr lang="tr-TR" sz="1200" dirty="0" smtClean="0"/>
              <a:t>KONYA </a:t>
            </a:r>
            <a:r>
              <a:rPr lang="tr-TR" sz="1200" dirty="0"/>
              <a:t>VETERİNER KONTROL ENSTİTÜSÜ MÜDÜRLÜĞÜ</a:t>
            </a:r>
            <a:endParaRPr lang="en-US" sz="1200" dirty="0"/>
          </a:p>
        </p:txBody>
      </p:sp>
      <p:pic>
        <p:nvPicPr>
          <p:cNvPr id="14" name="İçerik Yer Tutucusu 13"/>
          <p:cNvPicPr>
            <a:picLocks noGrp="1" noChangeAspect="1"/>
          </p:cNvPicPr>
          <p:nvPr>
            <p:ph sz="half" idx="2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7" t="6095" r="29271" b="8380"/>
          <a:stretch/>
        </p:blipFill>
        <p:spPr>
          <a:xfrm>
            <a:off x="5724128" y="2088052"/>
            <a:ext cx="2520280" cy="3861228"/>
          </a:xfrm>
        </p:spPr>
      </p:pic>
      <p:sp>
        <p:nvSpPr>
          <p:cNvPr id="15" name="Dikdörtgen 14"/>
          <p:cNvSpPr/>
          <p:nvPr/>
        </p:nvSpPr>
        <p:spPr>
          <a:xfrm>
            <a:off x="218642" y="1199388"/>
            <a:ext cx="4572000" cy="5509200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200" dirty="0" smtClean="0"/>
              <a:t>Hastalık </a:t>
            </a:r>
            <a:r>
              <a:rPr lang="tr-TR" sz="2200" dirty="0"/>
              <a:t>çıkan sürülerde hastalık belirtileri gösterenler ile göstermeyenler </a:t>
            </a:r>
            <a:r>
              <a:rPr lang="tr-TR" sz="2200" dirty="0" smtClean="0"/>
              <a:t>ayrılır. Karantina (Kordon) tedbirleri uygulanır. </a:t>
            </a:r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200" dirty="0" smtClean="0"/>
              <a:t>Hayvanlardan </a:t>
            </a:r>
            <a:r>
              <a:rPr lang="tr-TR" sz="2200" dirty="0"/>
              <a:t>numune </a:t>
            </a:r>
            <a:r>
              <a:rPr lang="tr-TR" sz="2200" i="1" dirty="0"/>
              <a:t>(Kan </a:t>
            </a:r>
            <a:r>
              <a:rPr lang="tr-TR" sz="2200" i="1" dirty="0" err="1" smtClean="0"/>
              <a:t>frotisi</a:t>
            </a:r>
            <a:r>
              <a:rPr lang="tr-TR" sz="2200" i="1" dirty="0" smtClean="0"/>
              <a:t>, </a:t>
            </a:r>
            <a:r>
              <a:rPr lang="tr-TR" sz="2200" i="1" dirty="0"/>
              <a:t>pamuğa emdirilmiş </a:t>
            </a:r>
            <a:r>
              <a:rPr lang="tr-TR" sz="2200" i="1" dirty="0" smtClean="0"/>
              <a:t>kan ya da </a:t>
            </a:r>
            <a:r>
              <a:rPr lang="tr-TR" sz="2200" i="1" dirty="0" err="1" smtClean="0"/>
              <a:t>svap</a:t>
            </a:r>
            <a:r>
              <a:rPr lang="tr-TR" sz="2200" i="1" dirty="0" smtClean="0"/>
              <a:t>) </a:t>
            </a:r>
            <a:r>
              <a:rPr lang="tr-TR" sz="2200" dirty="0"/>
              <a:t>alınarak </a:t>
            </a:r>
            <a:r>
              <a:rPr lang="tr-TR" sz="2200" dirty="0" smtClean="0"/>
              <a:t>teşhis için bağlı olunan</a:t>
            </a:r>
            <a:r>
              <a:rPr lang="tr-TR" sz="2200" b="1" dirty="0" smtClean="0"/>
              <a:t> </a:t>
            </a:r>
            <a:r>
              <a:rPr lang="tr-TR" sz="2200" b="1" dirty="0" smtClean="0">
                <a:solidFill>
                  <a:srgbClr val="FF0000"/>
                </a:solidFill>
              </a:rPr>
              <a:t>Veteriner </a:t>
            </a:r>
            <a:r>
              <a:rPr lang="tr-TR" sz="2200" b="1" dirty="0" smtClean="0">
                <a:solidFill>
                  <a:srgbClr val="FF0000"/>
                </a:solidFill>
              </a:rPr>
              <a:t>Kontrol Enstitüsüne </a:t>
            </a:r>
            <a:r>
              <a:rPr lang="tr-TR" sz="2200" dirty="0"/>
              <a:t>gönderilmesi gerekmektedir. </a:t>
            </a:r>
            <a:endParaRPr lang="tr-TR" sz="2200" dirty="0" smtClean="0"/>
          </a:p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tr-TR" sz="2200" dirty="0" smtClean="0"/>
              <a:t>Hastalık </a:t>
            </a:r>
            <a:r>
              <a:rPr lang="tr-TR" sz="2200" dirty="0"/>
              <a:t>belirtisi gösteren hayvanlar gömülerek imha edilirler. </a:t>
            </a:r>
            <a:r>
              <a:rPr lang="tr-TR" sz="2200" dirty="0">
                <a:solidFill>
                  <a:srgbClr val="000000"/>
                </a:solidFill>
              </a:rPr>
              <a:t>Hastalık görülen mihraklarda bulunan büyükbaş, küçükbaş, tek tırnaklı ve domuzların tamamı </a:t>
            </a:r>
            <a:r>
              <a:rPr lang="tr-TR" sz="2200" b="1" dirty="0">
                <a:solidFill>
                  <a:srgbClr val="FF0000"/>
                </a:solidFill>
              </a:rPr>
              <a:t>5 (beş) yıl </a:t>
            </a:r>
            <a:r>
              <a:rPr lang="tr-TR" sz="2200" dirty="0">
                <a:solidFill>
                  <a:srgbClr val="000000"/>
                </a:solidFill>
              </a:rPr>
              <a:t>boyunca aşılanır.</a:t>
            </a:r>
            <a:r>
              <a:rPr lang="tr-TR" sz="2200" dirty="0"/>
              <a:t> </a:t>
            </a:r>
            <a:endParaRPr lang="tr-TR" sz="2200" dirty="0" smtClean="0"/>
          </a:p>
          <a:p>
            <a:pPr algn="just"/>
            <a:endParaRPr lang="tr-TR" sz="2200" dirty="0"/>
          </a:p>
        </p:txBody>
      </p:sp>
      <p:grpSp>
        <p:nvGrpSpPr>
          <p:cNvPr id="3" name="Grup 2"/>
          <p:cNvGrpSpPr/>
          <p:nvPr/>
        </p:nvGrpSpPr>
        <p:grpSpPr>
          <a:xfrm>
            <a:off x="0" y="14587"/>
            <a:ext cx="9144000" cy="822125"/>
            <a:chOff x="0" y="14587"/>
            <a:chExt cx="9144000" cy="822125"/>
          </a:xfrm>
        </p:grpSpPr>
        <p:pic>
          <p:nvPicPr>
            <p:cNvPr id="11" name="Resim 10"/>
            <p:cNvPicPr>
              <a:picLocks noChangeAspect="1"/>
            </p:cNvPicPr>
            <p:nvPr/>
          </p:nvPicPr>
          <p:blipFill rotWithShape="1">
            <a:blip r:embed="rId3"/>
            <a:srcRect l="9709" b="50000"/>
            <a:stretch/>
          </p:blipFill>
          <p:spPr>
            <a:xfrm>
              <a:off x="0" y="14587"/>
              <a:ext cx="9144000" cy="822125"/>
            </a:xfrm>
            <a:prstGeom prst="rect">
              <a:avLst/>
            </a:prstGeom>
          </p:spPr>
        </p:pic>
        <p:sp>
          <p:nvSpPr>
            <p:cNvPr id="12" name="Metin kutusu 18">
              <a:extLst>
                <a:ext uri="{FF2B5EF4-FFF2-40B4-BE49-F238E27FC236}">
                  <a16:creationId xmlns:a16="http://schemas.microsoft.com/office/drawing/2014/main" xmlns="" id="{3047C875-BF20-0242-B30D-4BE589AB090B}"/>
                </a:ext>
              </a:extLst>
            </p:cNvPr>
            <p:cNvSpPr txBox="1"/>
            <p:nvPr/>
          </p:nvSpPr>
          <p:spPr>
            <a:xfrm>
              <a:off x="1331640" y="112339"/>
              <a:ext cx="6851104" cy="459403"/>
            </a:xfrm>
            <a:prstGeom prst="rect">
              <a:avLst/>
            </a:prstGeom>
            <a:noFill/>
          </p:spPr>
          <p:txBody>
            <a:bodyPr wrap="square" lIns="89201" tIns="44600" rIns="89201" bIns="44600" rtlCol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KORUNMA VE </a:t>
              </a: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MÜCADELEDE </a:t>
              </a: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ALINACAK </a:t>
              </a: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TEDBİRLER</a:t>
              </a:r>
              <a:endParaRPr lang="tr-TR" sz="2400" b="1" dirty="0">
                <a:solidFill>
                  <a:srgbClr val="C000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07940166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51520" y="1064045"/>
            <a:ext cx="4122712" cy="4525963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Şarbondan ölmüş </a:t>
            </a:r>
            <a:r>
              <a:rPr lang="tr-TR" dirty="0"/>
              <a:t>hayvanlar en az 2 metre </a:t>
            </a:r>
            <a:r>
              <a:rPr lang="tr-TR" dirty="0" smtClean="0"/>
              <a:t>derinlikte bir </a:t>
            </a:r>
            <a:r>
              <a:rPr lang="tr-TR" dirty="0"/>
              <a:t>çukura üzerine </a:t>
            </a:r>
            <a:r>
              <a:rPr lang="tr-TR" b="1" dirty="0">
                <a:solidFill>
                  <a:srgbClr val="FF0000"/>
                </a:solidFill>
              </a:rPr>
              <a:t>sönmemiş kireç </a:t>
            </a:r>
            <a:r>
              <a:rPr lang="tr-TR" dirty="0"/>
              <a:t>dökülerek gömülür</a:t>
            </a:r>
            <a:r>
              <a:rPr lang="tr-TR" dirty="0" smtClean="0"/>
              <a:t>. Eğer </a:t>
            </a:r>
            <a:r>
              <a:rPr lang="tr-TR" dirty="0"/>
              <a:t>mümkün ise yakma fırınlarında da imha edilebilir.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dirty="0" smtClean="0"/>
              <a:t>Hastalığın </a:t>
            </a:r>
            <a:r>
              <a:rPr lang="tr-TR" dirty="0"/>
              <a:t>çıktığı durumlarda bölgedeki meralar hayvancılık açısından kapatılmalıdır.</a:t>
            </a:r>
          </a:p>
          <a:p>
            <a:pPr algn="just">
              <a:buNone/>
            </a:pPr>
            <a:endParaRPr lang="tr-TR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79BF-23DF-0E44-A89F-2F5D27633EB9}" type="slidenum">
              <a:rPr lang="en-US" smtClean="0"/>
              <a:pPr/>
              <a:t>13</a:t>
            </a:fld>
            <a:endParaRPr lang="en-US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1115616" y="836712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5364088" y="787046"/>
            <a:ext cx="3654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72866" fontAlgn="auto">
              <a:spcAft>
                <a:spcPts val="0"/>
              </a:spcAft>
              <a:defRPr/>
            </a:pPr>
            <a:r>
              <a:rPr lang="tr-TR" sz="1200" dirty="0" smtClean="0"/>
              <a:t>KONYA </a:t>
            </a:r>
            <a:r>
              <a:rPr lang="tr-TR" sz="1200" dirty="0"/>
              <a:t>VETERİNER KONTROL ENSTİTÜSÜ MÜDÜRLÜĞÜ</a:t>
            </a:r>
            <a:endParaRPr lang="en-US" sz="1200" dirty="0"/>
          </a:p>
        </p:txBody>
      </p:sp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xmlns="" id="{61239F68-8319-427D-97DF-9AB9B908DC58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3789040"/>
            <a:ext cx="4186808" cy="23371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sim 11">
            <a:extLst>
              <a:ext uri="{FF2B5EF4-FFF2-40B4-BE49-F238E27FC236}">
                <a16:creationId xmlns:a16="http://schemas.microsoft.com/office/drawing/2014/main" xmlns="" id="{3DD036DD-A24C-4ECF-A538-48B351A2B29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1497933"/>
            <a:ext cx="4186808" cy="21277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3" name="Grup 12"/>
          <p:cNvGrpSpPr/>
          <p:nvPr/>
        </p:nvGrpSpPr>
        <p:grpSpPr>
          <a:xfrm>
            <a:off x="0" y="14587"/>
            <a:ext cx="9144000" cy="822125"/>
            <a:chOff x="0" y="14587"/>
            <a:chExt cx="9144000" cy="822125"/>
          </a:xfrm>
        </p:grpSpPr>
        <p:pic>
          <p:nvPicPr>
            <p:cNvPr id="14" name="Resim 13"/>
            <p:cNvPicPr>
              <a:picLocks noChangeAspect="1"/>
            </p:cNvPicPr>
            <p:nvPr/>
          </p:nvPicPr>
          <p:blipFill rotWithShape="1">
            <a:blip r:embed="rId4"/>
            <a:srcRect l="9709" b="50000"/>
            <a:stretch/>
          </p:blipFill>
          <p:spPr>
            <a:xfrm>
              <a:off x="0" y="14587"/>
              <a:ext cx="9144000" cy="822125"/>
            </a:xfrm>
            <a:prstGeom prst="rect">
              <a:avLst/>
            </a:prstGeom>
          </p:spPr>
        </p:pic>
        <p:sp>
          <p:nvSpPr>
            <p:cNvPr id="15" name="Metin kutusu 18">
              <a:extLst>
                <a:ext uri="{FF2B5EF4-FFF2-40B4-BE49-F238E27FC236}">
                  <a16:creationId xmlns:a16="http://schemas.microsoft.com/office/drawing/2014/main" xmlns="" id="{3047C875-BF20-0242-B30D-4BE589AB090B}"/>
                </a:ext>
              </a:extLst>
            </p:cNvPr>
            <p:cNvSpPr txBox="1"/>
            <p:nvPr/>
          </p:nvSpPr>
          <p:spPr>
            <a:xfrm>
              <a:off x="1331640" y="112339"/>
              <a:ext cx="6851104" cy="459403"/>
            </a:xfrm>
            <a:prstGeom prst="rect">
              <a:avLst/>
            </a:prstGeom>
            <a:noFill/>
          </p:spPr>
          <p:txBody>
            <a:bodyPr wrap="square" lIns="89201" tIns="44600" rIns="89201" bIns="44600" rtlCol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KORUNMA VE </a:t>
              </a: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MÜCADELEDE </a:t>
              </a: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ALINACAK </a:t>
              </a: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TEDBİRLER</a:t>
              </a:r>
              <a:endParaRPr lang="tr-TR" sz="2400" b="1" dirty="0">
                <a:solidFill>
                  <a:srgbClr val="C000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40925230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756150"/>
          </a:xfrm>
        </p:spPr>
        <p:txBody>
          <a:bodyPr>
            <a:normAutofit fontScale="47500" lnSpcReduction="20000"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tr-TR" sz="6000" dirty="0" smtClean="0"/>
              <a:t>Hastalık </a:t>
            </a:r>
            <a:r>
              <a:rPr lang="tr-TR" sz="6000" dirty="0"/>
              <a:t>çıkan sürülerde tüm ahır</a:t>
            </a:r>
            <a:r>
              <a:rPr lang="tr-TR" sz="6000" dirty="0" smtClean="0"/>
              <a:t>, ahır </a:t>
            </a:r>
            <a:r>
              <a:rPr lang="tr-TR" sz="6000" dirty="0"/>
              <a:t>ekipmanları</a:t>
            </a:r>
            <a:r>
              <a:rPr lang="tr-TR" sz="6000" dirty="0" smtClean="0"/>
              <a:t>, Veteriner Hekim </a:t>
            </a:r>
            <a:r>
              <a:rPr lang="tr-TR" sz="6000" dirty="0"/>
              <a:t>ekipmanları ve nakil araçları vb. yoğun bir şekilde  dezenfekte edilmelidir.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tr-TR" sz="6000" dirty="0" err="1" smtClean="0"/>
              <a:t>Kontamine</a:t>
            </a:r>
            <a:r>
              <a:rPr lang="tr-TR" sz="6000" dirty="0" smtClean="0"/>
              <a:t> </a:t>
            </a:r>
            <a:r>
              <a:rPr lang="tr-TR" sz="6000" dirty="0"/>
              <a:t>ihtimali olan tüm yemler imha edilmelidir.</a:t>
            </a:r>
          </a:p>
          <a:p>
            <a:pPr>
              <a:buNone/>
            </a:pPr>
            <a:endParaRPr lang="tr-TR" sz="7200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79BF-23DF-0E44-A89F-2F5D27633EB9}" type="slidenum">
              <a:rPr lang="en-US" smtClean="0"/>
              <a:pPr/>
              <a:t>14</a:t>
            </a:fld>
            <a:endParaRPr lang="en-US" dirty="0"/>
          </a:p>
        </p:txBody>
      </p:sp>
      <p:sp>
        <p:nvSpPr>
          <p:cNvPr id="10" name="Dikdörtgen 9"/>
          <p:cNvSpPr/>
          <p:nvPr/>
        </p:nvSpPr>
        <p:spPr>
          <a:xfrm>
            <a:off x="5364088" y="787046"/>
            <a:ext cx="3654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72866" fontAlgn="auto">
              <a:spcAft>
                <a:spcPts val="0"/>
              </a:spcAft>
              <a:defRPr/>
            </a:pPr>
            <a:r>
              <a:rPr lang="tr-TR" sz="1200" dirty="0" smtClean="0"/>
              <a:t>KONYA </a:t>
            </a:r>
            <a:r>
              <a:rPr lang="tr-TR" sz="1200" dirty="0"/>
              <a:t>VETERİNER KONTROL ENSTİTÜSÜ MÜDÜRLÜĞÜ</a:t>
            </a:r>
            <a:endParaRPr lang="en-US" sz="1200" dirty="0"/>
          </a:p>
        </p:txBody>
      </p:sp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xmlns="" id="{BB88AFC6-24E4-42F6-8607-209740A2D6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49866"/>
            <a:ext cx="3826768" cy="4523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up 11"/>
          <p:cNvGrpSpPr/>
          <p:nvPr/>
        </p:nvGrpSpPr>
        <p:grpSpPr>
          <a:xfrm>
            <a:off x="0" y="14587"/>
            <a:ext cx="9144000" cy="822125"/>
            <a:chOff x="0" y="14587"/>
            <a:chExt cx="9144000" cy="822125"/>
          </a:xfrm>
        </p:grpSpPr>
        <p:pic>
          <p:nvPicPr>
            <p:cNvPr id="13" name="Resim 12"/>
            <p:cNvPicPr>
              <a:picLocks noChangeAspect="1"/>
            </p:cNvPicPr>
            <p:nvPr/>
          </p:nvPicPr>
          <p:blipFill rotWithShape="1">
            <a:blip r:embed="rId3"/>
            <a:srcRect l="9709" b="50000"/>
            <a:stretch/>
          </p:blipFill>
          <p:spPr>
            <a:xfrm>
              <a:off x="0" y="14587"/>
              <a:ext cx="9144000" cy="822125"/>
            </a:xfrm>
            <a:prstGeom prst="rect">
              <a:avLst/>
            </a:prstGeom>
          </p:spPr>
        </p:pic>
        <p:sp>
          <p:nvSpPr>
            <p:cNvPr id="14" name="Metin kutusu 18">
              <a:extLst>
                <a:ext uri="{FF2B5EF4-FFF2-40B4-BE49-F238E27FC236}">
                  <a16:creationId xmlns:a16="http://schemas.microsoft.com/office/drawing/2014/main" xmlns="" id="{3047C875-BF20-0242-B30D-4BE589AB090B}"/>
                </a:ext>
              </a:extLst>
            </p:cNvPr>
            <p:cNvSpPr txBox="1"/>
            <p:nvPr/>
          </p:nvSpPr>
          <p:spPr>
            <a:xfrm>
              <a:off x="1331640" y="112339"/>
              <a:ext cx="6851104" cy="459403"/>
            </a:xfrm>
            <a:prstGeom prst="rect">
              <a:avLst/>
            </a:prstGeom>
            <a:noFill/>
          </p:spPr>
          <p:txBody>
            <a:bodyPr wrap="square" lIns="89201" tIns="44600" rIns="89201" bIns="44600" rtlCol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KORUNMA VE </a:t>
              </a: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MÜCADELEDE </a:t>
              </a: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ALINACAK </a:t>
              </a: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TEDBİRLER</a:t>
              </a:r>
              <a:endParaRPr lang="tr-TR" sz="2400" b="1" dirty="0">
                <a:solidFill>
                  <a:srgbClr val="C000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9805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86808" cy="4756150"/>
          </a:xfrm>
        </p:spPr>
        <p:txBody>
          <a:bodyPr>
            <a:normAutofit/>
          </a:bodyPr>
          <a:lstStyle/>
          <a:p>
            <a:pPr algn="just">
              <a:buFont typeface="Wingdings" panose="05000000000000000000" pitchFamily="2" charset="2"/>
              <a:buChar char="ü"/>
            </a:pPr>
            <a:endParaRPr lang="tr-TR" sz="2400" dirty="0" smtClean="0"/>
          </a:p>
          <a:p>
            <a:pPr algn="just">
              <a:buFont typeface="Wingdings" panose="05000000000000000000" pitchFamily="2" charset="2"/>
              <a:buChar char="ü"/>
            </a:pPr>
            <a:r>
              <a:rPr lang="tr-TR" dirty="0" smtClean="0"/>
              <a:t>Şarbon </a:t>
            </a:r>
            <a:r>
              <a:rPr lang="tr-TR" dirty="0"/>
              <a:t>hastalığında konulan </a:t>
            </a:r>
            <a:r>
              <a:rPr lang="tr-TR" dirty="0"/>
              <a:t>kordon “Şarbon Hastalığına Karşı Korunma ve Mücadele </a:t>
            </a:r>
            <a:r>
              <a:rPr lang="tr-TR" dirty="0" smtClean="0"/>
              <a:t>Yönetmeliği hükümlerine </a:t>
            </a:r>
            <a:r>
              <a:rPr lang="tr-TR" dirty="0" smtClean="0"/>
              <a:t>göre kaldırılır</a:t>
            </a:r>
            <a:r>
              <a:rPr lang="tr-TR" dirty="0"/>
              <a:t>.</a:t>
            </a:r>
            <a:endParaRPr lang="tr-TR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79BF-23DF-0E44-A89F-2F5D27633EB9}" type="slidenum">
              <a:rPr lang="en-US" smtClean="0"/>
              <a:pPr/>
              <a:t>15</a:t>
            </a:fld>
            <a:endParaRPr lang="en-US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1115616" y="836712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5364088" y="787046"/>
            <a:ext cx="3654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72866" fontAlgn="auto">
              <a:spcAft>
                <a:spcPts val="0"/>
              </a:spcAft>
              <a:defRPr/>
            </a:pPr>
            <a:r>
              <a:rPr lang="tr-TR" sz="1200" dirty="0" smtClean="0"/>
              <a:t>KONYA </a:t>
            </a:r>
            <a:r>
              <a:rPr lang="tr-TR" sz="1200" dirty="0"/>
              <a:t>VETERİNER KONTROL ENSTİTÜSÜ MÜDÜRLÜĞÜ</a:t>
            </a:r>
            <a:endParaRPr lang="en-US" sz="1200" dirty="0"/>
          </a:p>
        </p:txBody>
      </p:sp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xmlns="" id="{BB88AFC6-24E4-42F6-8607-209740A2D6A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649866"/>
            <a:ext cx="3826768" cy="452392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2" name="Grup 11"/>
          <p:cNvGrpSpPr/>
          <p:nvPr/>
        </p:nvGrpSpPr>
        <p:grpSpPr>
          <a:xfrm>
            <a:off x="0" y="14587"/>
            <a:ext cx="9144000" cy="822125"/>
            <a:chOff x="0" y="14587"/>
            <a:chExt cx="9144000" cy="822125"/>
          </a:xfrm>
        </p:grpSpPr>
        <p:pic>
          <p:nvPicPr>
            <p:cNvPr id="13" name="Resim 12"/>
            <p:cNvPicPr>
              <a:picLocks noChangeAspect="1"/>
            </p:cNvPicPr>
            <p:nvPr/>
          </p:nvPicPr>
          <p:blipFill rotWithShape="1">
            <a:blip r:embed="rId3"/>
            <a:srcRect l="9709" b="50000"/>
            <a:stretch/>
          </p:blipFill>
          <p:spPr>
            <a:xfrm>
              <a:off x="0" y="14587"/>
              <a:ext cx="9144000" cy="822125"/>
            </a:xfrm>
            <a:prstGeom prst="rect">
              <a:avLst/>
            </a:prstGeom>
          </p:spPr>
        </p:pic>
        <p:sp>
          <p:nvSpPr>
            <p:cNvPr id="14" name="Metin kutusu 18">
              <a:extLst>
                <a:ext uri="{FF2B5EF4-FFF2-40B4-BE49-F238E27FC236}">
                  <a16:creationId xmlns:a16="http://schemas.microsoft.com/office/drawing/2014/main" xmlns="" id="{3047C875-BF20-0242-B30D-4BE589AB090B}"/>
                </a:ext>
              </a:extLst>
            </p:cNvPr>
            <p:cNvSpPr txBox="1"/>
            <p:nvPr/>
          </p:nvSpPr>
          <p:spPr>
            <a:xfrm>
              <a:off x="1331640" y="112339"/>
              <a:ext cx="6851104" cy="459403"/>
            </a:xfrm>
            <a:prstGeom prst="rect">
              <a:avLst/>
            </a:prstGeom>
            <a:noFill/>
          </p:spPr>
          <p:txBody>
            <a:bodyPr wrap="square" lIns="89201" tIns="44600" rIns="89201" bIns="44600" rtlCol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KORUNMA VE </a:t>
              </a: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MÜCADELEDE </a:t>
              </a: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ALINACAK </a:t>
              </a:r>
              <a:r>
                <a:rPr lang="tr-TR" sz="24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TEDBİRLER</a:t>
              </a:r>
              <a:endParaRPr lang="tr-TR" sz="2400" b="1" dirty="0">
                <a:solidFill>
                  <a:srgbClr val="C000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5006274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pPr>
              <a:buNone/>
            </a:pPr>
            <a:endParaRPr lang="tr-TR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pic>
        <p:nvPicPr>
          <p:cNvPr id="3" name="İçerik Yer Tutucusu 2"/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26" r="25474" b="5697"/>
          <a:stretch/>
        </p:blipFill>
        <p:spPr>
          <a:xfrm>
            <a:off x="5512592" y="1610390"/>
            <a:ext cx="2738586" cy="2275378"/>
          </a:xfr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79BF-23DF-0E44-A89F-2F5D27633EB9}" type="slidenum">
              <a:rPr lang="en-US" smtClean="0"/>
              <a:pPr/>
              <a:t>2</a:t>
            </a:fld>
            <a:endParaRPr lang="en-US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1115616" y="836712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5364088" y="787046"/>
            <a:ext cx="3654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72866" fontAlgn="auto">
              <a:spcAft>
                <a:spcPts val="0"/>
              </a:spcAft>
              <a:defRPr/>
            </a:pPr>
            <a:r>
              <a:rPr lang="tr-TR" sz="1200" dirty="0" smtClean="0"/>
              <a:t>KONYA </a:t>
            </a:r>
            <a:r>
              <a:rPr lang="tr-TR" sz="1200" dirty="0"/>
              <a:t>VETERİNER KONTROL ENSTİTÜSÜ MÜDÜRLÜĞÜ</a:t>
            </a:r>
            <a:endParaRPr lang="en-US" sz="1200" dirty="0"/>
          </a:p>
        </p:txBody>
      </p:sp>
      <p:sp>
        <p:nvSpPr>
          <p:cNvPr id="12" name="11 Dikdörtgen"/>
          <p:cNvSpPr/>
          <p:nvPr/>
        </p:nvSpPr>
        <p:spPr>
          <a:xfrm>
            <a:off x="571472" y="1571612"/>
            <a:ext cx="421484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800" dirty="0" smtClean="0">
                <a:cs typeface="Arial" panose="020B0604020202020204" pitchFamily="34" charset="0"/>
              </a:rPr>
              <a:t>Hastalığın etkeni olan </a:t>
            </a:r>
            <a:r>
              <a:rPr lang="tr-TR" sz="2800" i="1" dirty="0" err="1" smtClean="0">
                <a:cs typeface="Arial" panose="020B0604020202020204" pitchFamily="34" charset="0"/>
              </a:rPr>
              <a:t>Bacillus</a:t>
            </a:r>
            <a:r>
              <a:rPr lang="tr-TR" sz="2800" i="1" dirty="0" smtClean="0">
                <a:cs typeface="Arial" panose="020B0604020202020204" pitchFamily="34" charset="0"/>
              </a:rPr>
              <a:t> </a:t>
            </a:r>
            <a:r>
              <a:rPr lang="tr-TR" sz="2800" i="1" dirty="0" err="1" smtClean="0">
                <a:cs typeface="Arial" panose="020B0604020202020204" pitchFamily="34" charset="0"/>
              </a:rPr>
              <a:t>anthracis</a:t>
            </a:r>
            <a:r>
              <a:rPr lang="tr-TR" sz="2800" i="1" dirty="0" smtClean="0">
                <a:cs typeface="Arial" panose="020B0604020202020204" pitchFamily="34" charset="0"/>
              </a:rPr>
              <a:t> </a:t>
            </a:r>
            <a:r>
              <a:rPr lang="tr-TR" sz="2800" dirty="0" smtClean="0">
                <a:cs typeface="Arial" panose="020B0604020202020204" pitchFamily="34" charset="0"/>
              </a:rPr>
              <a:t>gram pozitif, </a:t>
            </a:r>
            <a:r>
              <a:rPr lang="tr-TR" sz="2800" dirty="0" smtClean="0">
                <a:cs typeface="Arial" panose="020B0604020202020204" pitchFamily="34" charset="0"/>
              </a:rPr>
              <a:t>hareketsiz, </a:t>
            </a:r>
            <a:r>
              <a:rPr lang="tr-TR" sz="2800" dirty="0" smtClean="0">
                <a:cs typeface="Arial" panose="020B0604020202020204" pitchFamily="34" charset="0"/>
              </a:rPr>
              <a:t>sporlu, 4-8 mikron uzunluğunda ve 1-1.5 mikron genişliğinde bir bakteridir. 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 rotWithShape="1">
          <a:blip r:embed="rId3"/>
          <a:srcRect l="9709" b="50000"/>
          <a:stretch/>
        </p:blipFill>
        <p:spPr>
          <a:xfrm>
            <a:off x="0" y="14587"/>
            <a:ext cx="9144000" cy="822125"/>
          </a:xfrm>
          <a:prstGeom prst="rect">
            <a:avLst/>
          </a:prstGeom>
        </p:spPr>
      </p:pic>
      <p:sp>
        <p:nvSpPr>
          <p:cNvPr id="14" name="Metin kutusu 18">
            <a:extLst>
              <a:ext uri="{FF2B5EF4-FFF2-40B4-BE49-F238E27FC236}">
                <a16:creationId xmlns:a16="http://schemas.microsoft.com/office/drawing/2014/main" xmlns="" id="{3047C875-BF20-0242-B30D-4BE589AB090B}"/>
              </a:ext>
            </a:extLst>
          </p:cNvPr>
          <p:cNvSpPr txBox="1"/>
          <p:nvPr/>
        </p:nvSpPr>
        <p:spPr>
          <a:xfrm>
            <a:off x="1259632" y="117038"/>
            <a:ext cx="6851104" cy="582514"/>
          </a:xfrm>
          <a:prstGeom prst="rect">
            <a:avLst/>
          </a:prstGeom>
          <a:noFill/>
        </p:spPr>
        <p:txBody>
          <a:bodyPr wrap="square" lIns="89201" tIns="44600" rIns="89201" bIns="44600" rtlCol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tr-T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ETİYOLOJİ</a:t>
            </a:r>
            <a:endParaRPr lang="tr-TR" sz="3200" b="1" dirty="0">
              <a:solidFill>
                <a:srgbClr val="C00000"/>
              </a:solidFill>
              <a:cs typeface="Arial"/>
            </a:endParaRPr>
          </a:p>
        </p:txBody>
      </p:sp>
      <p:pic>
        <p:nvPicPr>
          <p:cNvPr id="11" name="Resim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196" y="4113101"/>
            <a:ext cx="2695238" cy="24122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852506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>
              <a:buNone/>
            </a:pPr>
            <a:endParaRPr lang="tr-TR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79BF-23DF-0E44-A89F-2F5D27633EB9}" type="slidenum">
              <a:rPr lang="en-US" smtClean="0"/>
              <a:pPr/>
              <a:t>3</a:t>
            </a:fld>
            <a:endParaRPr lang="en-US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1115616" y="836712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5364088" y="787046"/>
            <a:ext cx="3654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72866" fontAlgn="auto">
              <a:spcAft>
                <a:spcPts val="0"/>
              </a:spcAft>
              <a:defRPr/>
            </a:pPr>
            <a:r>
              <a:rPr lang="tr-TR" sz="1200" dirty="0" smtClean="0"/>
              <a:t>KONYA </a:t>
            </a:r>
            <a:r>
              <a:rPr lang="tr-TR" sz="1200" dirty="0"/>
              <a:t>VETERİNER KONTROL ENSTİTÜSÜ MÜDÜRLÜĞÜ</a:t>
            </a:r>
            <a:endParaRPr lang="en-US" sz="1200" dirty="0"/>
          </a:p>
        </p:txBody>
      </p:sp>
      <p:sp>
        <p:nvSpPr>
          <p:cNvPr id="12" name="11 Dikdörtgen"/>
          <p:cNvSpPr/>
          <p:nvPr/>
        </p:nvSpPr>
        <p:spPr>
          <a:xfrm>
            <a:off x="571472" y="1571612"/>
            <a:ext cx="378450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 smtClean="0">
                <a:cs typeface="Arial" panose="020B0604020202020204" pitchFamily="34" charset="0"/>
              </a:rPr>
              <a:t>Etkenler organizmaya sindirim, solunum ve yara yoluyla vücuda girer. </a:t>
            </a:r>
          </a:p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Antraks </a:t>
            </a:r>
            <a:r>
              <a:rPr lang="tr-TR" sz="24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ihbari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mecburi bir hastalık olup,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hastalıktan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şüpheli ve ölmüş hayvanlarda 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NEKROPSİ yapılmamalıdır</a:t>
            </a:r>
            <a:r>
              <a:rPr lang="tr-TR" sz="2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.</a:t>
            </a:r>
            <a:endParaRPr lang="tr-TR" sz="2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pic>
        <p:nvPicPr>
          <p:cNvPr id="11" name="İçerik Yer Tutucusu 4">
            <a:extLst>
              <a:ext uri="{FF2B5EF4-FFF2-40B4-BE49-F238E27FC236}">
                <a16:creationId xmlns:a16="http://schemas.microsoft.com/office/drawing/2014/main" xmlns="" id="{AF1AD67E-B4DE-426C-BE43-B7B2978980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066" y="1785926"/>
            <a:ext cx="3643338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6" name="Resim 15"/>
          <p:cNvPicPr>
            <a:picLocks noChangeAspect="1"/>
          </p:cNvPicPr>
          <p:nvPr/>
        </p:nvPicPr>
        <p:blipFill rotWithShape="1">
          <a:blip r:embed="rId3"/>
          <a:srcRect l="9709" b="50000"/>
          <a:stretch/>
        </p:blipFill>
        <p:spPr>
          <a:xfrm>
            <a:off x="0" y="30069"/>
            <a:ext cx="9144000" cy="822125"/>
          </a:xfrm>
          <a:prstGeom prst="rect">
            <a:avLst/>
          </a:prstGeom>
        </p:spPr>
      </p:pic>
      <p:sp>
        <p:nvSpPr>
          <p:cNvPr id="17" name="Metin kutusu 18">
            <a:extLst>
              <a:ext uri="{FF2B5EF4-FFF2-40B4-BE49-F238E27FC236}">
                <a16:creationId xmlns:a16="http://schemas.microsoft.com/office/drawing/2014/main" xmlns="" id="{3047C875-BF20-0242-B30D-4BE589AB090B}"/>
              </a:ext>
            </a:extLst>
          </p:cNvPr>
          <p:cNvSpPr txBox="1"/>
          <p:nvPr/>
        </p:nvSpPr>
        <p:spPr>
          <a:xfrm>
            <a:off x="1259632" y="117038"/>
            <a:ext cx="6851104" cy="582514"/>
          </a:xfrm>
          <a:prstGeom prst="rect">
            <a:avLst/>
          </a:prstGeom>
          <a:noFill/>
        </p:spPr>
        <p:txBody>
          <a:bodyPr wrap="square" lIns="89201" tIns="44600" rIns="89201" bIns="44600" rtlCol="0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tr-TR" sz="3200" b="1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BULAŞMA</a:t>
            </a:r>
            <a:endParaRPr lang="tr-TR" sz="3200" b="1" dirty="0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506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757610" cy="4525963"/>
          </a:xfrm>
        </p:spPr>
        <p:txBody>
          <a:bodyPr>
            <a:no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ü"/>
            </a:pPr>
            <a:r>
              <a:rPr lang="tr-TR" sz="2400" dirty="0" err="1" smtClean="0">
                <a:cs typeface="Arial" pitchFamily="34" charset="0"/>
              </a:rPr>
              <a:t>Antraks</a:t>
            </a:r>
            <a:r>
              <a:rPr lang="tr-TR" sz="2400" dirty="0" smtClean="0">
                <a:cs typeface="Arial" pitchFamily="34" charset="0"/>
              </a:rPr>
              <a:t> </a:t>
            </a:r>
            <a:r>
              <a:rPr lang="tr-TR" sz="2400" dirty="0" err="1" smtClean="0">
                <a:cs typeface="Arial" pitchFamily="34" charset="0"/>
              </a:rPr>
              <a:t>perakut</a:t>
            </a:r>
            <a:r>
              <a:rPr lang="tr-TR" sz="2400" dirty="0" smtClean="0">
                <a:cs typeface="Arial" pitchFamily="34" charset="0"/>
              </a:rPr>
              <a:t> ve akut seyirli bir hastalıktır. Küçükbaş hayvanlarda </a:t>
            </a:r>
            <a:r>
              <a:rPr lang="tr-TR" sz="2400" dirty="0" err="1" smtClean="0">
                <a:cs typeface="Arial" pitchFamily="34" charset="0"/>
              </a:rPr>
              <a:t>perakut</a:t>
            </a:r>
            <a:r>
              <a:rPr lang="tr-TR" sz="2400" dirty="0" smtClean="0">
                <a:cs typeface="Arial" pitchFamily="34" charset="0"/>
              </a:rPr>
              <a:t> seyrettiğinden klinik semptomlar görülemeden kısa zaman içerisinde ölüm şekillenir.</a:t>
            </a: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79BF-23DF-0E44-A89F-2F5D27633EB9}" type="slidenum">
              <a:rPr lang="en-US" smtClean="0"/>
              <a:pPr/>
              <a:t>4</a:t>
            </a:fld>
            <a:endParaRPr lang="en-US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1115616" y="836712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5364088" y="787046"/>
            <a:ext cx="3654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72866" fontAlgn="auto">
              <a:spcAft>
                <a:spcPts val="0"/>
              </a:spcAft>
              <a:defRPr/>
            </a:pPr>
            <a:r>
              <a:rPr lang="tr-TR" sz="1200" dirty="0" smtClean="0"/>
              <a:t>KONYA </a:t>
            </a:r>
            <a:r>
              <a:rPr lang="tr-TR" sz="1200" dirty="0"/>
              <a:t>VETERİNER KONTROL ENSTİTÜSÜ MÜDÜRLÜĞÜ</a:t>
            </a:r>
            <a:endParaRPr lang="en-US" sz="1200" dirty="0"/>
          </a:p>
        </p:txBody>
      </p:sp>
      <p:pic>
        <p:nvPicPr>
          <p:cNvPr id="13" name="İçerik Yer Tutucusu 5">
            <a:extLst>
              <a:ext uri="{FF2B5EF4-FFF2-40B4-BE49-F238E27FC236}">
                <a16:creationId xmlns:a16="http://schemas.microsoft.com/office/drawing/2014/main" xmlns="" id="{EE3005D4-92AB-47A6-B223-6C54340AE7C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8200" y="1714488"/>
            <a:ext cx="4038600" cy="457203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3" name="Grup 2"/>
          <p:cNvGrpSpPr/>
          <p:nvPr/>
        </p:nvGrpSpPr>
        <p:grpSpPr>
          <a:xfrm>
            <a:off x="0" y="30069"/>
            <a:ext cx="9144000" cy="822125"/>
            <a:chOff x="0" y="30069"/>
            <a:chExt cx="9144000" cy="822125"/>
          </a:xfrm>
        </p:grpSpPr>
        <p:pic>
          <p:nvPicPr>
            <p:cNvPr id="12" name="Resim 11"/>
            <p:cNvPicPr>
              <a:picLocks noChangeAspect="1"/>
            </p:cNvPicPr>
            <p:nvPr/>
          </p:nvPicPr>
          <p:blipFill rotWithShape="1">
            <a:blip r:embed="rId3"/>
            <a:srcRect l="9709" b="50000"/>
            <a:stretch/>
          </p:blipFill>
          <p:spPr>
            <a:xfrm>
              <a:off x="0" y="30069"/>
              <a:ext cx="9144000" cy="822125"/>
            </a:xfrm>
            <a:prstGeom prst="rect">
              <a:avLst/>
            </a:prstGeom>
          </p:spPr>
        </p:pic>
        <p:sp>
          <p:nvSpPr>
            <p:cNvPr id="14" name="Metin kutusu 18">
              <a:extLst>
                <a:ext uri="{FF2B5EF4-FFF2-40B4-BE49-F238E27FC236}">
                  <a16:creationId xmlns:a16="http://schemas.microsoft.com/office/drawing/2014/main" xmlns="" id="{3047C875-BF20-0242-B30D-4BE589AB090B}"/>
                </a:ext>
              </a:extLst>
            </p:cNvPr>
            <p:cNvSpPr txBox="1"/>
            <p:nvPr/>
          </p:nvSpPr>
          <p:spPr>
            <a:xfrm>
              <a:off x="1222648" y="179699"/>
              <a:ext cx="6851104" cy="582514"/>
            </a:xfrm>
            <a:prstGeom prst="rect">
              <a:avLst/>
            </a:prstGeom>
            <a:noFill/>
          </p:spPr>
          <p:txBody>
            <a:bodyPr wrap="square" lIns="89201" tIns="44600" rIns="89201" bIns="44600" rtlCol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tr-TR" sz="32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KLİNİK BULGULAR</a:t>
              </a:r>
              <a:endParaRPr lang="tr-TR" sz="3200" b="1" dirty="0">
                <a:solidFill>
                  <a:srgbClr val="C000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506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900486" cy="4829196"/>
          </a:xfrm>
        </p:spPr>
        <p:txBody>
          <a:bodyPr>
            <a:noAutofit/>
          </a:bodyPr>
          <a:lstStyle/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tr-TR" sz="2400" dirty="0" smtClean="0">
                <a:cs typeface="Arial" pitchFamily="34" charset="0"/>
              </a:rPr>
              <a:t>Sığırlarda </a:t>
            </a:r>
            <a:r>
              <a:rPr lang="tr-TR" sz="2400" dirty="0" err="1" smtClean="0">
                <a:cs typeface="Arial" pitchFamily="34" charset="0"/>
              </a:rPr>
              <a:t>inkubasyon</a:t>
            </a:r>
            <a:r>
              <a:rPr lang="tr-TR" sz="2400" dirty="0" smtClean="0">
                <a:cs typeface="Arial" pitchFamily="34" charset="0"/>
              </a:rPr>
              <a:t> süresi 3-5 gündür. Genel durum bozukluğu, kıllarda karışıklık, yüksek ateş, göğüsten boyuna doğru ödem şekillenir. </a:t>
            </a:r>
            <a:endParaRPr lang="tr-TR" sz="2400" dirty="0" smtClean="0">
              <a:cs typeface="Arial" pitchFamily="34" charset="0"/>
            </a:endParaRPr>
          </a:p>
          <a:p>
            <a:pPr algn="just">
              <a:spcBef>
                <a:spcPts val="0"/>
              </a:spcBef>
              <a:buFont typeface="Wingdings" pitchFamily="2" charset="2"/>
              <a:buChar char="ü"/>
            </a:pPr>
            <a:r>
              <a:rPr lang="tr-TR" sz="2400" dirty="0" smtClean="0">
                <a:cs typeface="Arial" pitchFamily="34" charset="0"/>
              </a:rPr>
              <a:t>Bazı </a:t>
            </a:r>
            <a:r>
              <a:rPr lang="tr-TR" sz="2400" dirty="0" smtClean="0">
                <a:cs typeface="Arial" pitchFamily="34" charset="0"/>
              </a:rPr>
              <a:t>durumlarda </a:t>
            </a:r>
            <a:r>
              <a:rPr lang="tr-TR" sz="2400" dirty="0" err="1" smtClean="0">
                <a:cs typeface="Arial" pitchFamily="34" charset="0"/>
              </a:rPr>
              <a:t>ikter</a:t>
            </a:r>
            <a:r>
              <a:rPr lang="tr-TR" sz="2400" dirty="0" smtClean="0">
                <a:cs typeface="Arial" pitchFamily="34" charset="0"/>
              </a:rPr>
              <a:t> tablosu, kan işeme ve doğal deliklerden kan gelmesi görülen semptomlar arasındadır.</a:t>
            </a:r>
            <a:endParaRPr lang="tr-TR" sz="2400" dirty="0">
              <a:cs typeface="Arial" pitchFamily="34" charset="0"/>
            </a:endParaRPr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79BF-23DF-0E44-A89F-2F5D27633EB9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10" name="Dikdörtgen 9"/>
          <p:cNvSpPr/>
          <p:nvPr/>
        </p:nvSpPr>
        <p:spPr>
          <a:xfrm>
            <a:off x="5364088" y="787046"/>
            <a:ext cx="3654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72866" fontAlgn="auto">
              <a:spcAft>
                <a:spcPts val="0"/>
              </a:spcAft>
              <a:defRPr/>
            </a:pPr>
            <a:r>
              <a:rPr lang="tr-TR" sz="1200" dirty="0" smtClean="0"/>
              <a:t>KONYA </a:t>
            </a:r>
            <a:r>
              <a:rPr lang="tr-TR" sz="1200" dirty="0"/>
              <a:t>VETERİNER KONTROL ENSTİTÜSÜ MÜDÜRLÜĞÜ</a:t>
            </a:r>
            <a:endParaRPr lang="en-US" sz="1200" dirty="0"/>
          </a:p>
        </p:txBody>
      </p:sp>
      <p:pic>
        <p:nvPicPr>
          <p:cNvPr id="13" name="İçerik Yer Tutucusu 4">
            <a:extLst>
              <a:ext uri="{FF2B5EF4-FFF2-40B4-BE49-F238E27FC236}">
                <a16:creationId xmlns:a16="http://schemas.microsoft.com/office/drawing/2014/main" xmlns="" id="{68D9411C-48F8-4E7B-A6FD-F56EBE18FAC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6315" y="1785926"/>
            <a:ext cx="4000528" cy="450059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Resim 11"/>
          <p:cNvPicPr>
            <a:picLocks noChangeAspect="1"/>
          </p:cNvPicPr>
          <p:nvPr/>
        </p:nvPicPr>
        <p:blipFill rotWithShape="1">
          <a:blip r:embed="rId3"/>
          <a:srcRect l="9709" b="50000"/>
          <a:stretch/>
        </p:blipFill>
        <p:spPr>
          <a:xfrm>
            <a:off x="0" y="30069"/>
            <a:ext cx="9144000" cy="822125"/>
          </a:xfrm>
          <a:prstGeom prst="rect">
            <a:avLst/>
          </a:prstGeom>
        </p:spPr>
      </p:pic>
      <p:sp>
        <p:nvSpPr>
          <p:cNvPr id="14" name="Dikdörtgen 13"/>
          <p:cNvSpPr/>
          <p:nvPr/>
        </p:nvSpPr>
        <p:spPr>
          <a:xfrm>
            <a:off x="2627784" y="116170"/>
            <a:ext cx="323357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auto" hangingPunct="0">
              <a:spcBef>
                <a:spcPts val="0"/>
              </a:spcBef>
              <a:spcAft>
                <a:spcPts val="0"/>
              </a:spcAft>
            </a:pPr>
            <a:r>
              <a:rPr lang="tr-TR" sz="3200" b="1" dirty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KLİNİK BULGULAR</a:t>
            </a:r>
            <a:endParaRPr lang="tr-TR" sz="3200" b="1" dirty="0">
              <a:solidFill>
                <a:srgbClr val="C00000"/>
              </a:solidFill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52506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900634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endParaRPr lang="tr-TR" sz="2400" dirty="0" smtClean="0"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dirty="0" smtClean="0"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endParaRPr lang="tr-TR" sz="2400" dirty="0" smtClean="0">
              <a:cs typeface="Arial" pitchFamily="34" charset="0"/>
            </a:endParaRPr>
          </a:p>
          <a:p>
            <a:pPr algn="just">
              <a:buFont typeface="Wingdings" pitchFamily="2" charset="2"/>
              <a:buChar char="ü"/>
            </a:pPr>
            <a:r>
              <a:rPr lang="tr-TR" sz="2400" dirty="0" smtClean="0">
                <a:cs typeface="Arial" pitchFamily="34" charset="0"/>
              </a:rPr>
              <a:t>Gövdede </a:t>
            </a:r>
            <a:r>
              <a:rPr lang="tr-TR" sz="2400" dirty="0" err="1" smtClean="0">
                <a:cs typeface="Arial" pitchFamily="34" charset="0"/>
              </a:rPr>
              <a:t>rigor</a:t>
            </a:r>
            <a:r>
              <a:rPr lang="tr-TR" sz="2400" dirty="0" smtClean="0">
                <a:cs typeface="Arial" pitchFamily="34" charset="0"/>
              </a:rPr>
              <a:t> </a:t>
            </a:r>
            <a:r>
              <a:rPr lang="tr-TR" sz="2400" dirty="0" err="1" smtClean="0">
                <a:cs typeface="Arial" pitchFamily="34" charset="0"/>
              </a:rPr>
              <a:t>mortis</a:t>
            </a:r>
            <a:r>
              <a:rPr lang="tr-TR" sz="2400" dirty="0" smtClean="0">
                <a:cs typeface="Arial" pitchFamily="34" charset="0"/>
              </a:rPr>
              <a:t> yoktur. Kan koyu kırmızı renktedir ve </a:t>
            </a:r>
            <a:r>
              <a:rPr lang="tr-TR" sz="2400" dirty="0" smtClean="0">
                <a:solidFill>
                  <a:srgbClr val="FF0000"/>
                </a:solidFill>
                <a:cs typeface="Arial" pitchFamily="34" charset="0"/>
              </a:rPr>
              <a:t>PIHTILAŞMAZ.</a:t>
            </a:r>
            <a:r>
              <a:rPr lang="tr-TR" sz="2400" dirty="0" smtClean="0">
                <a:cs typeface="Arial" pitchFamily="34" charset="0"/>
              </a:rPr>
              <a:t> </a:t>
            </a:r>
            <a:endParaRPr lang="tr-TR" sz="2400" dirty="0" smtClean="0">
              <a:cs typeface="Arial" pitchFamily="34" charset="0"/>
            </a:endParaRPr>
          </a:p>
        </p:txBody>
      </p:sp>
      <p:pic>
        <p:nvPicPr>
          <p:cNvPr id="17" name="16 İçerik Yer Tutucusu" descr="ANTRAX RESİM-1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786315" y="1600200"/>
            <a:ext cx="4000528" cy="4829175"/>
          </a:xfrm>
        </p:spPr>
      </p:pic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79BF-23DF-0E44-A89F-2F5D27633EB9}" type="slidenum">
              <a:rPr lang="en-US" smtClean="0"/>
              <a:pPr/>
              <a:t>6</a:t>
            </a:fld>
            <a:endParaRPr lang="en-US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1115616" y="836712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5364088" y="787046"/>
            <a:ext cx="3654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72866" fontAlgn="auto">
              <a:spcAft>
                <a:spcPts val="0"/>
              </a:spcAft>
              <a:defRPr/>
            </a:pPr>
            <a:r>
              <a:rPr lang="tr-TR" sz="1200" dirty="0" smtClean="0"/>
              <a:t>KONYA </a:t>
            </a:r>
            <a:r>
              <a:rPr lang="tr-TR" sz="1200" dirty="0"/>
              <a:t>VETERİNER KONTROL ENSTİTÜSÜ MÜDÜRLÜĞÜ</a:t>
            </a:r>
            <a:endParaRPr lang="en-US" sz="1200" dirty="0"/>
          </a:p>
        </p:txBody>
      </p:sp>
      <p:grpSp>
        <p:nvGrpSpPr>
          <p:cNvPr id="13" name="Grup 12"/>
          <p:cNvGrpSpPr/>
          <p:nvPr/>
        </p:nvGrpSpPr>
        <p:grpSpPr>
          <a:xfrm>
            <a:off x="0" y="30069"/>
            <a:ext cx="9144000" cy="822125"/>
            <a:chOff x="0" y="30069"/>
            <a:chExt cx="9144000" cy="822125"/>
          </a:xfrm>
        </p:grpSpPr>
        <p:pic>
          <p:nvPicPr>
            <p:cNvPr id="14" name="Resim 13"/>
            <p:cNvPicPr>
              <a:picLocks noChangeAspect="1"/>
            </p:cNvPicPr>
            <p:nvPr/>
          </p:nvPicPr>
          <p:blipFill rotWithShape="1">
            <a:blip r:embed="rId3"/>
            <a:srcRect l="9709" b="50000"/>
            <a:stretch/>
          </p:blipFill>
          <p:spPr>
            <a:xfrm>
              <a:off x="0" y="30069"/>
              <a:ext cx="9144000" cy="822125"/>
            </a:xfrm>
            <a:prstGeom prst="rect">
              <a:avLst/>
            </a:prstGeom>
          </p:spPr>
        </p:pic>
        <p:sp>
          <p:nvSpPr>
            <p:cNvPr id="16" name="Metin kutusu 18">
              <a:extLst>
                <a:ext uri="{FF2B5EF4-FFF2-40B4-BE49-F238E27FC236}">
                  <a16:creationId xmlns:a16="http://schemas.microsoft.com/office/drawing/2014/main" xmlns="" id="{3047C875-BF20-0242-B30D-4BE589AB090B}"/>
                </a:ext>
              </a:extLst>
            </p:cNvPr>
            <p:cNvSpPr txBox="1"/>
            <p:nvPr/>
          </p:nvSpPr>
          <p:spPr>
            <a:xfrm>
              <a:off x="1222648" y="179699"/>
              <a:ext cx="6851104" cy="582514"/>
            </a:xfrm>
            <a:prstGeom prst="rect">
              <a:avLst/>
            </a:prstGeom>
            <a:noFill/>
          </p:spPr>
          <p:txBody>
            <a:bodyPr wrap="square" lIns="89201" tIns="44600" rIns="89201" bIns="44600" rtlCol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tr-TR" sz="32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KLİNİK BULGULAR</a:t>
              </a:r>
              <a:endParaRPr lang="tr-TR" sz="3200" b="1" dirty="0">
                <a:solidFill>
                  <a:srgbClr val="C000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506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sz="half" idx="1"/>
          </p:nvPr>
        </p:nvSpPr>
        <p:spPr>
          <a:xfrm>
            <a:off x="251520" y="1568308"/>
            <a:ext cx="4038600" cy="4525963"/>
          </a:xfrm>
        </p:spPr>
        <p:txBody>
          <a:bodyPr>
            <a:normAutofit fontScale="92500" lnSpcReduction="10000"/>
          </a:bodyPr>
          <a:lstStyle/>
          <a:p>
            <a:pPr algn="just">
              <a:buFont typeface="Wingdings" pitchFamily="2" charset="2"/>
              <a:buChar char="ü"/>
            </a:pPr>
            <a:r>
              <a:rPr lang="tr-TR" dirty="0" smtClean="0">
                <a:cs typeface="Arial" pitchFamily="34" charset="0"/>
              </a:rPr>
              <a:t>Hastalığa özgü tipik bulgu dalakta görülür, dalak </a:t>
            </a:r>
            <a:r>
              <a:rPr lang="tr-TR" dirty="0" err="1" smtClean="0">
                <a:cs typeface="Arial" pitchFamily="34" charset="0"/>
              </a:rPr>
              <a:t>pulpası</a:t>
            </a:r>
            <a:r>
              <a:rPr lang="tr-TR" dirty="0" smtClean="0">
                <a:cs typeface="Arial" pitchFamily="34" charset="0"/>
              </a:rPr>
              <a:t> koyu kırmızı renkte, yumuşak, çamur kıvamında ve parmakla </a:t>
            </a:r>
            <a:r>
              <a:rPr lang="tr-TR" dirty="0" err="1" smtClean="0">
                <a:cs typeface="Arial" pitchFamily="34" charset="0"/>
              </a:rPr>
              <a:t>palpe</a:t>
            </a:r>
            <a:r>
              <a:rPr lang="tr-TR" dirty="0" smtClean="0">
                <a:cs typeface="Arial" pitchFamily="34" charset="0"/>
              </a:rPr>
              <a:t> edildiğinde </a:t>
            </a:r>
            <a:r>
              <a:rPr lang="tr-TR" dirty="0" err="1" smtClean="0">
                <a:cs typeface="Arial" pitchFamily="34" charset="0"/>
              </a:rPr>
              <a:t>kapsula</a:t>
            </a:r>
            <a:r>
              <a:rPr lang="tr-TR" dirty="0" smtClean="0">
                <a:cs typeface="Arial" pitchFamily="34" charset="0"/>
              </a:rPr>
              <a:t> kolayca yırtılır.</a:t>
            </a:r>
          </a:p>
          <a:p>
            <a:pPr algn="just">
              <a:buFont typeface="Wingdings" pitchFamily="2" charset="2"/>
              <a:buChar char="ü"/>
            </a:pPr>
            <a:r>
              <a:rPr lang="tr-TR" dirty="0" smtClean="0">
                <a:cs typeface="Arial" pitchFamily="34" charset="0"/>
              </a:rPr>
              <a:t>Dalak </a:t>
            </a:r>
            <a:r>
              <a:rPr lang="tr-TR" dirty="0" smtClean="0">
                <a:cs typeface="Arial" pitchFamily="34" charset="0"/>
              </a:rPr>
              <a:t>normalden 2-6 kat daha büyüktür. Koyunlarda </a:t>
            </a:r>
            <a:r>
              <a:rPr lang="tr-TR" u="sng" dirty="0" smtClean="0">
                <a:cs typeface="Arial" pitchFamily="34" charset="0"/>
              </a:rPr>
              <a:t>bazen </a:t>
            </a:r>
            <a:r>
              <a:rPr lang="tr-TR" dirty="0" smtClean="0">
                <a:cs typeface="Arial" pitchFamily="34" charset="0"/>
              </a:rPr>
              <a:t>dalakta büyüme olmayabilir.</a:t>
            </a:r>
            <a:endParaRPr lang="tr-TR" dirty="0" smtClean="0"/>
          </a:p>
          <a:p>
            <a:pPr>
              <a:buNone/>
            </a:pPr>
            <a:endParaRPr lang="tr-TR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79BF-23DF-0E44-A89F-2F5D27633EB9}" type="slidenum">
              <a:rPr lang="en-US" smtClean="0"/>
              <a:pPr/>
              <a:t>7</a:t>
            </a:fld>
            <a:endParaRPr lang="en-US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1115616" y="836712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5364088" y="787046"/>
            <a:ext cx="3654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72866" fontAlgn="auto">
              <a:spcAft>
                <a:spcPts val="0"/>
              </a:spcAft>
              <a:defRPr/>
            </a:pPr>
            <a:r>
              <a:rPr lang="tr-TR" sz="1200" dirty="0" smtClean="0"/>
              <a:t>KONYA </a:t>
            </a:r>
            <a:r>
              <a:rPr lang="tr-TR" sz="1200" dirty="0"/>
              <a:t>VETERİNER KONTROL ENSTİTÜSÜ MÜDÜRLÜĞÜ</a:t>
            </a:r>
            <a:endParaRPr lang="en-US" sz="1200" dirty="0"/>
          </a:p>
        </p:txBody>
      </p:sp>
      <p:pic>
        <p:nvPicPr>
          <p:cNvPr id="13" name="Picture 2" descr="http://www.agri.huji.ac.il/~eladd/bacteriology&amp;mycology/images/anthrax%20spleen%20edge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1571612"/>
            <a:ext cx="4210080" cy="471490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14" name="Grup 13"/>
          <p:cNvGrpSpPr/>
          <p:nvPr/>
        </p:nvGrpSpPr>
        <p:grpSpPr>
          <a:xfrm>
            <a:off x="0" y="30069"/>
            <a:ext cx="9144000" cy="822125"/>
            <a:chOff x="0" y="30069"/>
            <a:chExt cx="9144000" cy="822125"/>
          </a:xfrm>
        </p:grpSpPr>
        <p:pic>
          <p:nvPicPr>
            <p:cNvPr id="15" name="Resim 14"/>
            <p:cNvPicPr>
              <a:picLocks noChangeAspect="1"/>
            </p:cNvPicPr>
            <p:nvPr/>
          </p:nvPicPr>
          <p:blipFill rotWithShape="1">
            <a:blip r:embed="rId3"/>
            <a:srcRect l="9709" b="50000"/>
            <a:stretch/>
          </p:blipFill>
          <p:spPr>
            <a:xfrm>
              <a:off x="0" y="30069"/>
              <a:ext cx="9144000" cy="822125"/>
            </a:xfrm>
            <a:prstGeom prst="rect">
              <a:avLst/>
            </a:prstGeom>
          </p:spPr>
        </p:pic>
        <p:sp>
          <p:nvSpPr>
            <p:cNvPr id="16" name="Metin kutusu 18">
              <a:extLst>
                <a:ext uri="{FF2B5EF4-FFF2-40B4-BE49-F238E27FC236}">
                  <a16:creationId xmlns:a16="http://schemas.microsoft.com/office/drawing/2014/main" xmlns="" id="{3047C875-BF20-0242-B30D-4BE589AB090B}"/>
                </a:ext>
              </a:extLst>
            </p:cNvPr>
            <p:cNvSpPr txBox="1"/>
            <p:nvPr/>
          </p:nvSpPr>
          <p:spPr>
            <a:xfrm>
              <a:off x="1222648" y="179699"/>
              <a:ext cx="6851104" cy="582514"/>
            </a:xfrm>
            <a:prstGeom prst="rect">
              <a:avLst/>
            </a:prstGeom>
            <a:noFill/>
          </p:spPr>
          <p:txBody>
            <a:bodyPr wrap="square" lIns="89201" tIns="44600" rIns="89201" bIns="44600" rtlCol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tr-TR" sz="3200" b="1" dirty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KLİNİK BULGULAR</a:t>
              </a:r>
              <a:endParaRPr lang="tr-TR" sz="3200" b="1" dirty="0">
                <a:solidFill>
                  <a:srgbClr val="C000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506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79BF-23DF-0E44-A89F-2F5D27633EB9}" type="slidenum">
              <a:rPr lang="en-US" smtClean="0"/>
              <a:pPr/>
              <a:t>8</a:t>
            </a:fld>
            <a:endParaRPr lang="en-US" dirty="0"/>
          </a:p>
        </p:txBody>
      </p:sp>
      <p:cxnSp>
        <p:nvCxnSpPr>
          <p:cNvPr id="5" name="Düz Bağlayıcı 4"/>
          <p:cNvCxnSpPr/>
          <p:nvPr/>
        </p:nvCxnSpPr>
        <p:spPr>
          <a:xfrm>
            <a:off x="1115616" y="836712"/>
            <a:ext cx="7704856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Dikdörtgen 9"/>
          <p:cNvSpPr/>
          <p:nvPr/>
        </p:nvSpPr>
        <p:spPr>
          <a:xfrm>
            <a:off x="5364088" y="787046"/>
            <a:ext cx="3654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72866" fontAlgn="auto">
              <a:spcAft>
                <a:spcPts val="0"/>
              </a:spcAft>
              <a:defRPr/>
            </a:pPr>
            <a:r>
              <a:rPr lang="tr-TR" sz="1200" dirty="0" smtClean="0"/>
              <a:t>KONYA </a:t>
            </a:r>
            <a:r>
              <a:rPr lang="tr-TR" sz="1200" dirty="0"/>
              <a:t>VETERİNER KONTROL ENSTİTÜSÜ MÜDÜRLÜĞÜ</a:t>
            </a:r>
            <a:endParaRPr lang="en-US" sz="1200" dirty="0"/>
          </a:p>
        </p:txBody>
      </p:sp>
      <p:pic>
        <p:nvPicPr>
          <p:cNvPr id="11" name="10 Resim" descr="swab-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1714489"/>
            <a:ext cx="4143404" cy="3714776"/>
          </a:xfrm>
          <a:prstGeom prst="rect">
            <a:avLst/>
          </a:prstGeom>
        </p:spPr>
      </p:pic>
      <p:pic>
        <p:nvPicPr>
          <p:cNvPr id="12" name="11 Resim" descr="swap-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3571876"/>
            <a:ext cx="4286280" cy="3143272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4490700" y="1587489"/>
            <a:ext cx="46507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ANTHRAX’ TAN ŞÜPHELİ DURUMLARDA VARSA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KAN EMDİRİLİMİŞ SVAP YADA PAMUĞA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EMDİRİLMİŞ KAN ÖRNEĞİ UYGUN BİR KABA </a:t>
            </a:r>
          </a:p>
          <a:p>
            <a:r>
              <a:rPr lang="tr-TR" b="1" dirty="0" smtClean="0">
                <a:solidFill>
                  <a:srgbClr val="FF0000"/>
                </a:solidFill>
              </a:rPr>
              <a:t>KONARAK TEŞHİS İÇİN GÖNDERİLİR.</a:t>
            </a:r>
            <a:endParaRPr lang="tr-TR" b="1" dirty="0">
              <a:solidFill>
                <a:srgbClr val="FF0000"/>
              </a:solidFill>
            </a:endParaRPr>
          </a:p>
        </p:txBody>
      </p:sp>
      <p:grpSp>
        <p:nvGrpSpPr>
          <p:cNvPr id="8" name="Grup 7"/>
          <p:cNvGrpSpPr/>
          <p:nvPr/>
        </p:nvGrpSpPr>
        <p:grpSpPr>
          <a:xfrm>
            <a:off x="0" y="30069"/>
            <a:ext cx="9144000" cy="822125"/>
            <a:chOff x="0" y="30069"/>
            <a:chExt cx="9144000" cy="822125"/>
          </a:xfrm>
        </p:grpSpPr>
        <p:pic>
          <p:nvPicPr>
            <p:cNvPr id="13" name="Resim 12"/>
            <p:cNvPicPr>
              <a:picLocks noChangeAspect="1"/>
            </p:cNvPicPr>
            <p:nvPr/>
          </p:nvPicPr>
          <p:blipFill rotWithShape="1">
            <a:blip r:embed="rId4"/>
            <a:srcRect l="9709" b="50000"/>
            <a:stretch/>
          </p:blipFill>
          <p:spPr>
            <a:xfrm>
              <a:off x="0" y="30069"/>
              <a:ext cx="9144000" cy="822125"/>
            </a:xfrm>
            <a:prstGeom prst="rect">
              <a:avLst/>
            </a:prstGeom>
          </p:spPr>
        </p:pic>
        <p:sp>
          <p:nvSpPr>
            <p:cNvPr id="14" name="Metin kutusu 18">
              <a:extLst>
                <a:ext uri="{FF2B5EF4-FFF2-40B4-BE49-F238E27FC236}">
                  <a16:creationId xmlns:a16="http://schemas.microsoft.com/office/drawing/2014/main" xmlns="" id="{3047C875-BF20-0242-B30D-4BE589AB090B}"/>
                </a:ext>
              </a:extLst>
            </p:cNvPr>
            <p:cNvSpPr txBox="1"/>
            <p:nvPr/>
          </p:nvSpPr>
          <p:spPr>
            <a:xfrm>
              <a:off x="1403648" y="91617"/>
              <a:ext cx="6851104" cy="582514"/>
            </a:xfrm>
            <a:prstGeom prst="rect">
              <a:avLst/>
            </a:prstGeom>
            <a:noFill/>
          </p:spPr>
          <p:txBody>
            <a:bodyPr wrap="square" lIns="89201" tIns="44600" rIns="89201" bIns="44600" rtlCol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tr-TR" sz="32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NUMUNE GÖNDERME</a:t>
              </a:r>
              <a:endParaRPr lang="tr-TR" sz="3200" b="1" dirty="0">
                <a:solidFill>
                  <a:srgbClr val="C000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506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İçerik Yer Tutucusu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tr-TR" i="1" dirty="0" smtClean="0">
              <a:latin typeface="Calibri" pitchFamily="34" charset="0"/>
              <a:cs typeface="Calibri" pitchFamily="34" charset="0"/>
            </a:endParaRPr>
          </a:p>
          <a:p>
            <a:pPr>
              <a:buNone/>
            </a:pPr>
            <a:endParaRPr lang="tr-TR" i="1" dirty="0">
              <a:latin typeface="Calibri" pitchFamily="34" charset="0"/>
              <a:cs typeface="Calibri" pitchFamily="34" charset="0"/>
            </a:endParaRPr>
          </a:p>
          <a:p>
            <a:pPr marL="0" indent="0">
              <a:buNone/>
            </a:pPr>
            <a:endParaRPr lang="tr-TR" dirty="0"/>
          </a:p>
        </p:txBody>
      </p:sp>
      <p:sp>
        <p:nvSpPr>
          <p:cNvPr id="2" name="Slayt Numarası Yer Tutucusu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479BF-23DF-0E44-A89F-2F5D27633EB9}" type="slidenum">
              <a:rPr lang="en-US" smtClean="0"/>
              <a:pPr/>
              <a:t>9</a:t>
            </a:fld>
            <a:endParaRPr lang="en-US" dirty="0"/>
          </a:p>
        </p:txBody>
      </p:sp>
      <p:sp>
        <p:nvSpPr>
          <p:cNvPr id="10" name="Dikdörtgen 9"/>
          <p:cNvSpPr/>
          <p:nvPr/>
        </p:nvSpPr>
        <p:spPr>
          <a:xfrm>
            <a:off x="5364088" y="787046"/>
            <a:ext cx="365415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 defTabSz="1072866" fontAlgn="auto">
              <a:spcAft>
                <a:spcPts val="0"/>
              </a:spcAft>
              <a:defRPr/>
            </a:pPr>
            <a:r>
              <a:rPr lang="tr-TR" sz="1200" dirty="0" smtClean="0"/>
              <a:t>KONYA </a:t>
            </a:r>
            <a:r>
              <a:rPr lang="tr-TR" sz="1200" dirty="0"/>
              <a:t>VETERİNER KONTROL ENSTİTÜSÜ MÜDÜRLÜĞÜ</a:t>
            </a:r>
            <a:endParaRPr lang="en-US" sz="1200" dirty="0"/>
          </a:p>
        </p:txBody>
      </p:sp>
      <p:pic>
        <p:nvPicPr>
          <p:cNvPr id="11" name="10 Resim" descr="froti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198" y="1477492"/>
            <a:ext cx="6735692" cy="3799621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1092833" y="5663746"/>
            <a:ext cx="72642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b="1" dirty="0" smtClean="0">
                <a:solidFill>
                  <a:srgbClr val="FF0000"/>
                </a:solidFill>
              </a:rPr>
              <a:t>EĞER MÜMKÜN İSE KAN FROTİSİ HAZIRLANARAK ANALİZ İÇİN GÖNDERİLİR</a:t>
            </a:r>
            <a:endParaRPr lang="tr-TR" b="1" dirty="0">
              <a:solidFill>
                <a:srgbClr val="FF0000"/>
              </a:solidFill>
            </a:endParaRPr>
          </a:p>
        </p:txBody>
      </p:sp>
      <p:grpSp>
        <p:nvGrpSpPr>
          <p:cNvPr id="13" name="Grup 12"/>
          <p:cNvGrpSpPr/>
          <p:nvPr/>
        </p:nvGrpSpPr>
        <p:grpSpPr>
          <a:xfrm>
            <a:off x="0" y="30069"/>
            <a:ext cx="9144000" cy="822125"/>
            <a:chOff x="0" y="30069"/>
            <a:chExt cx="9144000" cy="822125"/>
          </a:xfrm>
        </p:grpSpPr>
        <p:pic>
          <p:nvPicPr>
            <p:cNvPr id="14" name="Resim 13"/>
            <p:cNvPicPr>
              <a:picLocks noChangeAspect="1"/>
            </p:cNvPicPr>
            <p:nvPr/>
          </p:nvPicPr>
          <p:blipFill rotWithShape="1">
            <a:blip r:embed="rId3"/>
            <a:srcRect l="9709" b="50000"/>
            <a:stretch/>
          </p:blipFill>
          <p:spPr>
            <a:xfrm>
              <a:off x="0" y="30069"/>
              <a:ext cx="9144000" cy="822125"/>
            </a:xfrm>
            <a:prstGeom prst="rect">
              <a:avLst/>
            </a:prstGeom>
          </p:spPr>
        </p:pic>
        <p:sp>
          <p:nvSpPr>
            <p:cNvPr id="15" name="Metin kutusu 18">
              <a:extLst>
                <a:ext uri="{FF2B5EF4-FFF2-40B4-BE49-F238E27FC236}">
                  <a16:creationId xmlns:a16="http://schemas.microsoft.com/office/drawing/2014/main" xmlns="" id="{3047C875-BF20-0242-B30D-4BE589AB090B}"/>
                </a:ext>
              </a:extLst>
            </p:cNvPr>
            <p:cNvSpPr txBox="1"/>
            <p:nvPr/>
          </p:nvSpPr>
          <p:spPr>
            <a:xfrm>
              <a:off x="1403648" y="91617"/>
              <a:ext cx="6851104" cy="582514"/>
            </a:xfrm>
            <a:prstGeom prst="rect">
              <a:avLst/>
            </a:prstGeom>
            <a:noFill/>
          </p:spPr>
          <p:txBody>
            <a:bodyPr wrap="square" lIns="89201" tIns="44600" rIns="89201" bIns="44600" rtlCol="0">
              <a:spAutoFit/>
            </a:bodyPr>
            <a:lstStyle/>
            <a:p>
              <a:pPr algn="ctr" eaLnBrk="0" fontAlgn="auto" hangingPunct="0">
                <a:spcBef>
                  <a:spcPts val="0"/>
                </a:spcBef>
                <a:spcAft>
                  <a:spcPts val="0"/>
                </a:spcAft>
              </a:pPr>
              <a:r>
                <a:rPr lang="tr-TR" sz="3200" b="1" dirty="0" smtClean="0">
                  <a:solidFill>
                    <a:srgbClr val="000000"/>
                  </a:solidFill>
                  <a:latin typeface="Calibri" pitchFamily="34" charset="0"/>
                  <a:cs typeface="Calibri" pitchFamily="34" charset="0"/>
                </a:rPr>
                <a:t>NUMUNE GÖNDERME</a:t>
              </a:r>
              <a:endParaRPr lang="tr-TR" sz="3200" b="1" dirty="0">
                <a:solidFill>
                  <a:srgbClr val="C00000"/>
                </a:solidFill>
                <a:cs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52506642"/>
      </p:ext>
    </p:extLst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6F48FD5F-FF82-43B2-90B4-81A8E550F40B}"/>
</file>

<file path=customXml/itemProps2.xml><?xml version="1.0" encoding="utf-8"?>
<ds:datastoreItem xmlns:ds="http://schemas.openxmlformats.org/officeDocument/2006/customXml" ds:itemID="{9074B888-94C5-4416-B494-A7D1F5B0FEB4}"/>
</file>

<file path=customXml/itemProps3.xml><?xml version="1.0" encoding="utf-8"?>
<ds:datastoreItem xmlns:ds="http://schemas.openxmlformats.org/officeDocument/2006/customXml" ds:itemID="{D5501D24-B0AE-447D-9A57-1A9C9283951B}"/>
</file>

<file path=docProps/app.xml><?xml version="1.0" encoding="utf-8"?>
<Properties xmlns="http://schemas.openxmlformats.org/officeDocument/2006/extended-properties" xmlns:vt="http://schemas.openxmlformats.org/officeDocument/2006/docPropsVTypes">
  <TotalTime>4893</TotalTime>
  <Words>489</Words>
  <Application>Microsoft Office PowerPoint</Application>
  <PresentationFormat>Ekran Gösterisi (4:3)</PresentationFormat>
  <Paragraphs>82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Wingdings</vt:lpstr>
      <vt:lpstr>Ofis Teması</vt:lpstr>
      <vt:lpstr>ANTHRAX  (ŞARBON HASTALIĞI)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T.C.  TARIM VE ORMAN BAKANLIĞI</dc:title>
  <dc:creator>cmizrak</dc:creator>
  <cp:lastModifiedBy>Kadri GÜNDÜZ</cp:lastModifiedBy>
  <cp:revision>748</cp:revision>
  <dcterms:created xsi:type="dcterms:W3CDTF">2018-07-11T12:37:10Z</dcterms:created>
  <dcterms:modified xsi:type="dcterms:W3CDTF">2022-06-09T06:41:25Z</dcterms:modified>
</cp:coreProperties>
</file>